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1" r:id="rId4"/>
    <p:sldId id="258" r:id="rId5"/>
    <p:sldId id="259" r:id="rId6"/>
    <p:sldId id="260" r:id="rId7"/>
    <p:sldId id="262" r:id="rId8"/>
    <p:sldId id="280" r:id="rId9"/>
    <p:sldId id="264" r:id="rId10"/>
    <p:sldId id="263" r:id="rId11"/>
    <p:sldId id="265" r:id="rId12"/>
    <p:sldId id="266" r:id="rId13"/>
    <p:sldId id="267" r:id="rId14"/>
    <p:sldId id="268" r:id="rId15"/>
    <p:sldId id="269" r:id="rId16"/>
    <p:sldId id="274" r:id="rId17"/>
    <p:sldId id="270" r:id="rId18"/>
    <p:sldId id="271" r:id="rId19"/>
    <p:sldId id="272" r:id="rId20"/>
    <p:sldId id="273" r:id="rId21"/>
    <p:sldId id="275" r:id="rId22"/>
    <p:sldId id="276" r:id="rId23"/>
    <p:sldId id="278" r:id="rId24"/>
    <p:sldId id="279" r:id="rId25"/>
    <p:sldId id="277"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snapToGrid="0">
      <p:cViewPr>
        <p:scale>
          <a:sx n="83" d="100"/>
          <a:sy n="83" d="100"/>
        </p:scale>
        <p:origin x="595"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4/17/2016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4/17/2016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4/17/2016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4/17/2016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4/17/2016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chineasy.org/" TargetMode="Externa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gif"/><Relationship Id="rId7" Type="http://schemas.openxmlformats.org/officeDocument/2006/relationships/image" Target="../media/image22.gif"/><Relationship Id="rId2" Type="http://schemas.openxmlformats.org/officeDocument/2006/relationships/image" Target="../media/image17.gif"/><Relationship Id="rId1" Type="http://schemas.openxmlformats.org/officeDocument/2006/relationships/slideLayout" Target="../slideLayouts/slideLayout2.xml"/><Relationship Id="rId6" Type="http://schemas.openxmlformats.org/officeDocument/2006/relationships/image" Target="../media/image21.gif"/><Relationship Id="rId5" Type="http://schemas.openxmlformats.org/officeDocument/2006/relationships/image" Target="../media/image20.gif"/><Relationship Id="rId4" Type="http://schemas.openxmlformats.org/officeDocument/2006/relationships/image" Target="../media/image19.gif"/><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tore.mandarinposter.com/simplified-chinese-radicals-list-free-printable-reference/" TargetMode="External"/><Relationship Id="rId2" Type="http://schemas.openxmlformats.org/officeDocument/2006/relationships/hyperlink" Target="http://chinesewritingpaper.com/paper/214kangxiradicalschart.html" TargetMode="External"/><Relationship Id="rId1" Type="http://schemas.openxmlformats.org/officeDocument/2006/relationships/slideLayout" Target="../slideLayouts/slideLayout2.xml"/><Relationship Id="rId4" Type="http://schemas.openxmlformats.org/officeDocument/2006/relationships/hyperlink" Target="https://www.youtube.com/user/theforeverastudent?src_vid=8MCnjfws0XQ&amp;annotation_id=56dd98ce-0000-2d47-9ead-94eb2c08cb3e&amp;feature=iv"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gif"/><Relationship Id="rId1" Type="http://schemas.openxmlformats.org/officeDocument/2006/relationships/slideLayout" Target="../slideLayouts/slideLayout2.xml"/><Relationship Id="rId4" Type="http://schemas.openxmlformats.org/officeDocument/2006/relationships/image" Target="../media/image27.gif"/></Relationships>
</file>

<file path=ppt/slides/_rels/slide1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chinesewritingpaper.com/paper" TargetMode="Externa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www.youtube.com/watch?v=8MCnjfws0XQ"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image" Target="../media/image35.gif"/><Relationship Id="rId1" Type="http://schemas.openxmlformats.org/officeDocument/2006/relationships/slideLayout" Target="../slideLayouts/slideLayout2.xml"/><Relationship Id="rId4" Type="http://schemas.openxmlformats.org/officeDocument/2006/relationships/image" Target="../media/image37.gif"/></Relationships>
</file>

<file path=ppt/slides/_rels/slide22.xml.rels><?xml version="1.0" encoding="UTF-8" standalone="yes"?>
<Relationships xmlns="http://schemas.openxmlformats.org/package/2006/relationships"><Relationship Id="rId3" Type="http://schemas.openxmlformats.org/officeDocument/2006/relationships/hyperlink" Target="http://www.mdbg.net/" TargetMode="External"/><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hyperlink" Target="http://www.yellowbridge.com/chinese/dictionary.php" TargetMode="Externa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46.jpg"/><Relationship Id="rId3" Type="http://schemas.openxmlformats.org/officeDocument/2006/relationships/image" Target="../media/image41.jpg"/><Relationship Id="rId7" Type="http://schemas.openxmlformats.org/officeDocument/2006/relationships/image" Target="../media/image45.jpg"/><Relationship Id="rId2" Type="http://schemas.openxmlformats.org/officeDocument/2006/relationships/image" Target="../media/image40.jpg"/><Relationship Id="rId1" Type="http://schemas.openxmlformats.org/officeDocument/2006/relationships/slideLayout" Target="../slideLayouts/slideLayout2.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42.jpg"/></Relationships>
</file>

<file path=ppt/slides/_rels/slide25.xml.rels><?xml version="1.0" encoding="UTF-8" standalone="yes"?>
<Relationships xmlns="http://schemas.openxmlformats.org/package/2006/relationships"><Relationship Id="rId2" Type="http://schemas.openxmlformats.org/officeDocument/2006/relationships/hyperlink" Target="https://www.youtube.com/watch?v=XzDJnL-hpL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62175" y="17821"/>
            <a:ext cx="6686550" cy="1708727"/>
          </a:xfrm>
        </p:spPr>
        <p:txBody>
          <a:bodyPr/>
          <a:lstStyle/>
          <a:p>
            <a:pPr algn="ctr"/>
            <a:r>
              <a:rPr lang="en-GB" dirty="0" smtClean="0"/>
              <a:t/>
            </a:r>
            <a:br>
              <a:rPr lang="en-GB" dirty="0" smtClean="0"/>
            </a:br>
            <a:r>
              <a:rPr lang="zh-CN" altLang="en-US" dirty="0" smtClean="0"/>
              <a:t>  </a:t>
            </a:r>
            <a:r>
              <a:rPr lang="en-US" altLang="zh-CN" dirty="0" smtClean="0"/>
              <a:t/>
            </a:r>
            <a:br>
              <a:rPr lang="en-US" altLang="zh-CN" dirty="0" smtClean="0"/>
            </a:br>
            <a:r>
              <a:rPr lang="en-US" altLang="zh-CN" dirty="0"/>
              <a:t/>
            </a:r>
            <a:br>
              <a:rPr lang="en-US" altLang="zh-CN" dirty="0"/>
            </a:br>
            <a:r>
              <a:rPr lang="zh-CN" altLang="en-US" dirty="0" smtClean="0">
                <a:latin typeface="Century Schoolbook" panose="02040604050505020304" pitchFamily="18" charset="0"/>
              </a:rPr>
              <a:t>汉字 </a:t>
            </a:r>
            <a:r>
              <a:rPr lang="en-GB" dirty="0">
                <a:latin typeface="Century Schoolbook" panose="02040604050505020304" pitchFamily="18" charset="0"/>
              </a:rPr>
              <a:t/>
            </a:r>
            <a:br>
              <a:rPr lang="en-GB" dirty="0">
                <a:latin typeface="Century Schoolbook" panose="02040604050505020304" pitchFamily="18" charset="0"/>
              </a:rPr>
            </a:br>
            <a:r>
              <a:rPr lang="en-GB" dirty="0" smtClean="0">
                <a:latin typeface="Trebuchet MS" panose="020B0603020202020204" pitchFamily="34" charset="0"/>
              </a:rPr>
              <a:t>Chinese characters</a:t>
            </a:r>
            <a:endParaRPr lang="en-GB" dirty="0">
              <a:latin typeface="Trebuchet MS" panose="020B0603020202020204" pitchFamily="34" charset="0"/>
            </a:endParaRPr>
          </a:p>
        </p:txBody>
      </p:sp>
      <p:sp>
        <p:nvSpPr>
          <p:cNvPr id="3" name="Subtitle 2"/>
          <p:cNvSpPr>
            <a:spLocks noGrp="1"/>
          </p:cNvSpPr>
          <p:nvPr>
            <p:ph type="subTitle" idx="1"/>
          </p:nvPr>
        </p:nvSpPr>
        <p:spPr>
          <a:xfrm>
            <a:off x="1764242" y="5660558"/>
            <a:ext cx="7766936" cy="1096899"/>
          </a:xfrm>
        </p:spPr>
        <p:txBody>
          <a:bodyPr>
            <a:normAutofit lnSpcReduction="10000"/>
          </a:bodyPr>
          <a:lstStyle/>
          <a:p>
            <a:pPr algn="ctr"/>
            <a:r>
              <a:rPr lang="en-GB" dirty="0" smtClean="0">
                <a:solidFill>
                  <a:schemeClr val="accent1"/>
                </a:solidFill>
                <a:latin typeface="Century Schoolbook" panose="02040604050505020304" pitchFamily="18" charset="0"/>
              </a:rPr>
              <a:t>HSBC Primary Mandarin Project Programme of Study version ii</a:t>
            </a:r>
          </a:p>
          <a:p>
            <a:pPr algn="ctr"/>
            <a:r>
              <a:rPr lang="en-GB" dirty="0" smtClean="0">
                <a:solidFill>
                  <a:schemeClr val="accent1"/>
                </a:solidFill>
                <a:latin typeface="Century Schoolbook" panose="02040604050505020304" pitchFamily="18" charset="0"/>
              </a:rPr>
              <a:t>UCL IOE Confucius Institute for Schools</a:t>
            </a:r>
          </a:p>
          <a:p>
            <a:pPr algn="ctr"/>
            <a:r>
              <a:rPr lang="en-GB" dirty="0" smtClean="0">
                <a:solidFill>
                  <a:schemeClr val="accent1"/>
                </a:solidFill>
                <a:latin typeface="Century Schoolbook" panose="02040604050505020304" pitchFamily="18" charset="0"/>
              </a:rPr>
              <a:t>James Trapp – Primary Network Co-ordinator</a:t>
            </a:r>
            <a:endParaRPr lang="en-GB" dirty="0">
              <a:solidFill>
                <a:schemeClr val="accent1"/>
              </a:solidFill>
              <a:latin typeface="Century Schoolbook" panose="02040604050505020304"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9450" y="1926761"/>
            <a:ext cx="4572000" cy="3048000"/>
          </a:xfrm>
          <a:prstGeom prst="rect">
            <a:avLst/>
          </a:prstGeom>
        </p:spPr>
      </p:pic>
      <p:sp>
        <p:nvSpPr>
          <p:cNvPr id="7" name="TextBox 6"/>
          <p:cNvSpPr txBox="1"/>
          <p:nvPr/>
        </p:nvSpPr>
        <p:spPr>
          <a:xfrm>
            <a:off x="3219450" y="4974761"/>
            <a:ext cx="2000251" cy="246221"/>
          </a:xfrm>
          <a:prstGeom prst="rect">
            <a:avLst/>
          </a:prstGeom>
          <a:noFill/>
        </p:spPr>
        <p:txBody>
          <a:bodyPr wrap="square" rtlCol="0">
            <a:spAutoFit/>
          </a:bodyPr>
          <a:lstStyle/>
          <a:p>
            <a:r>
              <a:rPr lang="en-GB" sz="1000" dirty="0" err="1" smtClean="0"/>
              <a:t>Tenthousand</a:t>
            </a:r>
            <a:r>
              <a:rPr lang="en-GB" sz="1000" dirty="0" smtClean="0"/>
              <a:t>   Monika Lin 2012</a:t>
            </a:r>
            <a:endParaRPr lang="en-GB" sz="1000" dirty="0"/>
          </a:p>
        </p:txBody>
      </p:sp>
    </p:spTree>
    <p:extLst>
      <p:ext uri="{BB962C8B-B14F-4D97-AF65-F5344CB8AC3E}">
        <p14:creationId xmlns:p14="http://schemas.microsoft.com/office/powerpoint/2010/main" val="40759686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7705" y="1617947"/>
            <a:ext cx="3324844" cy="3832024"/>
          </a:xfrm>
          <a:prstGeom prst="rect">
            <a:avLst/>
          </a:prstGeom>
        </p:spPr>
      </p:pic>
      <p:sp>
        <p:nvSpPr>
          <p:cNvPr id="2" name="Title 1"/>
          <p:cNvSpPr>
            <a:spLocks noGrp="1"/>
          </p:cNvSpPr>
          <p:nvPr>
            <p:ph type="title"/>
          </p:nvPr>
        </p:nvSpPr>
        <p:spPr>
          <a:xfrm>
            <a:off x="2883079" y="225546"/>
            <a:ext cx="4844692" cy="781050"/>
          </a:xfrm>
        </p:spPr>
        <p:txBody>
          <a:bodyPr>
            <a:normAutofit fontScale="90000"/>
          </a:bodyPr>
          <a:lstStyle/>
          <a:p>
            <a:r>
              <a:rPr lang="en-GB" dirty="0" smtClean="0">
                <a:latin typeface="Century Schoolbook" panose="02040604050505020304" pitchFamily="18" charset="0"/>
              </a:rPr>
              <a:t>More than just a word</a:t>
            </a:r>
            <a:endParaRPr lang="en-GB" dirty="0">
              <a:latin typeface="Century Schoolbook" panose="02040604050505020304" pitchFamily="18" charset="0"/>
            </a:endParaRPr>
          </a:p>
        </p:txBody>
      </p:sp>
      <p:sp>
        <p:nvSpPr>
          <p:cNvPr id="12" name="TextBox 11"/>
          <p:cNvSpPr txBox="1"/>
          <p:nvPr/>
        </p:nvSpPr>
        <p:spPr>
          <a:xfrm>
            <a:off x="1092529" y="6061322"/>
            <a:ext cx="9642763" cy="523220"/>
          </a:xfrm>
          <a:prstGeom prst="rect">
            <a:avLst/>
          </a:prstGeom>
          <a:noFill/>
        </p:spPr>
        <p:txBody>
          <a:bodyPr wrap="square" rtlCol="0">
            <a:spAutoFit/>
          </a:bodyPr>
          <a:lstStyle/>
          <a:p>
            <a:r>
              <a:rPr lang="en-GB" sz="2800" dirty="0" smtClean="0">
                <a:solidFill>
                  <a:schemeClr val="accent1"/>
                </a:solidFill>
                <a:latin typeface="Century Schoolbook" panose="02040604050505020304" pitchFamily="18" charset="0"/>
              </a:rPr>
              <a:t>All of Chinese history is contained in them…</a:t>
            </a:r>
            <a:endParaRPr lang="en-GB" sz="2800" dirty="0">
              <a:solidFill>
                <a:schemeClr val="accent1"/>
              </a:solidFill>
              <a:latin typeface="Century Schoolbook" panose="02040604050505020304" pitchFamily="18" charset="0"/>
            </a:endParaRPr>
          </a:p>
        </p:txBody>
      </p:sp>
      <p:sp>
        <p:nvSpPr>
          <p:cNvPr id="11" name="Oval 10"/>
          <p:cNvSpPr/>
          <p:nvPr/>
        </p:nvSpPr>
        <p:spPr>
          <a:xfrm>
            <a:off x="2783402" y="2985479"/>
            <a:ext cx="466725" cy="548480"/>
          </a:xfrm>
          <a:prstGeom prst="ellipse">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5425" y="2358549"/>
            <a:ext cx="4495147" cy="2350819"/>
          </a:xfrm>
          <a:prstGeom prst="rect">
            <a:avLst/>
          </a:prstGeom>
        </p:spPr>
      </p:pic>
      <p:sp>
        <p:nvSpPr>
          <p:cNvPr id="3" name="TextBox 2"/>
          <p:cNvSpPr txBox="1"/>
          <p:nvPr/>
        </p:nvSpPr>
        <p:spPr>
          <a:xfrm>
            <a:off x="1776434" y="5478647"/>
            <a:ext cx="2947386" cy="276999"/>
          </a:xfrm>
          <a:prstGeom prst="rect">
            <a:avLst/>
          </a:prstGeom>
          <a:noFill/>
        </p:spPr>
        <p:txBody>
          <a:bodyPr wrap="square" rtlCol="0">
            <a:spAutoFit/>
          </a:bodyPr>
          <a:lstStyle/>
          <a:p>
            <a:r>
              <a:rPr lang="en-GB" sz="1200" dirty="0" smtClean="0"/>
              <a:t>Oracle bone – Shang Dynasty 13thc BCE</a:t>
            </a:r>
            <a:endParaRPr lang="en-GB" sz="1200" dirty="0"/>
          </a:p>
        </p:txBody>
      </p:sp>
      <p:sp>
        <p:nvSpPr>
          <p:cNvPr id="4" name="TextBox 3"/>
          <p:cNvSpPr txBox="1"/>
          <p:nvPr/>
        </p:nvSpPr>
        <p:spPr>
          <a:xfrm>
            <a:off x="5413480" y="4709368"/>
            <a:ext cx="4279036" cy="461665"/>
          </a:xfrm>
          <a:prstGeom prst="rect">
            <a:avLst/>
          </a:prstGeom>
          <a:noFill/>
        </p:spPr>
        <p:txBody>
          <a:bodyPr wrap="square" rtlCol="0">
            <a:spAutoFit/>
          </a:bodyPr>
          <a:lstStyle/>
          <a:p>
            <a:r>
              <a:rPr lang="en-GB" sz="1200" dirty="0" smtClean="0"/>
              <a:t>Development of the character </a:t>
            </a:r>
            <a:r>
              <a:rPr lang="zh-CN" altLang="en-US" sz="1200" dirty="0" smtClean="0"/>
              <a:t>马 </a:t>
            </a:r>
            <a:r>
              <a:rPr lang="en-GB" altLang="zh-CN" sz="1200" dirty="0" smtClean="0"/>
              <a:t>horse from oracle bone to modern simplified form</a:t>
            </a:r>
            <a:endParaRPr lang="en-GB" sz="1200" dirty="0"/>
          </a:p>
        </p:txBody>
      </p:sp>
    </p:spTree>
    <p:extLst>
      <p:ext uri="{BB962C8B-B14F-4D97-AF65-F5344CB8AC3E}">
        <p14:creationId xmlns:p14="http://schemas.microsoft.com/office/powerpoint/2010/main" val="13017121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044" y="443345"/>
            <a:ext cx="8596668" cy="803564"/>
          </a:xfrm>
        </p:spPr>
        <p:txBody>
          <a:bodyPr/>
          <a:lstStyle/>
          <a:p>
            <a:r>
              <a:rPr lang="en-GB" dirty="0" smtClean="0">
                <a:latin typeface="Century Schoolbook" panose="02040604050505020304" pitchFamily="18" charset="0"/>
              </a:rPr>
              <a:t>More than just a word…</a:t>
            </a:r>
            <a:endParaRPr lang="en-GB" dirty="0">
              <a:latin typeface="Century Schoolbook" panose="020406040505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8764" y="1587676"/>
            <a:ext cx="4067614" cy="4834360"/>
          </a:xfrm>
        </p:spPr>
      </p:pic>
      <p:sp>
        <p:nvSpPr>
          <p:cNvPr id="5" name="TextBox 4"/>
          <p:cNvSpPr txBox="1"/>
          <p:nvPr/>
        </p:nvSpPr>
        <p:spPr>
          <a:xfrm>
            <a:off x="5201393" y="3265714"/>
            <a:ext cx="4619502" cy="954107"/>
          </a:xfrm>
          <a:prstGeom prst="rect">
            <a:avLst/>
          </a:prstGeom>
          <a:noFill/>
        </p:spPr>
        <p:txBody>
          <a:bodyPr wrap="square" rtlCol="0">
            <a:spAutoFit/>
          </a:bodyPr>
          <a:lstStyle/>
          <a:p>
            <a:r>
              <a:rPr lang="en-GB" sz="2800" dirty="0" smtClean="0">
                <a:solidFill>
                  <a:schemeClr val="accent1"/>
                </a:solidFill>
              </a:rPr>
              <a:t>…….they are captive ideas waiting to be set free</a:t>
            </a:r>
            <a:endParaRPr lang="en-GB" sz="2800" dirty="0">
              <a:solidFill>
                <a:schemeClr val="accent1"/>
              </a:solidFill>
            </a:endParaRPr>
          </a:p>
        </p:txBody>
      </p:sp>
    </p:spTree>
    <p:extLst>
      <p:ext uri="{BB962C8B-B14F-4D97-AF65-F5344CB8AC3E}">
        <p14:creationId xmlns:p14="http://schemas.microsoft.com/office/powerpoint/2010/main" val="3076744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61060"/>
          </a:xfrm>
        </p:spPr>
        <p:txBody>
          <a:bodyPr/>
          <a:lstStyle/>
          <a:p>
            <a:r>
              <a:rPr lang="en-GB" dirty="0" smtClean="0"/>
              <a:t>They seem really difficult…………..</a:t>
            </a:r>
            <a:endParaRPr lang="en-GB" dirty="0"/>
          </a:p>
        </p:txBody>
      </p:sp>
      <p:sp>
        <p:nvSpPr>
          <p:cNvPr id="3" name="Content Placeholder 2"/>
          <p:cNvSpPr>
            <a:spLocks noGrp="1"/>
          </p:cNvSpPr>
          <p:nvPr>
            <p:ph idx="1"/>
          </p:nvPr>
        </p:nvSpPr>
        <p:spPr>
          <a:xfrm>
            <a:off x="677334" y="1778977"/>
            <a:ext cx="8596668" cy="3880773"/>
          </a:xfrm>
        </p:spPr>
        <p:txBody>
          <a:bodyPr>
            <a:normAutofit/>
          </a:bodyPr>
          <a:lstStyle/>
          <a:p>
            <a:pPr marL="0" indent="0">
              <a:buNone/>
            </a:pPr>
            <a:r>
              <a:rPr lang="en-GB" sz="3600" dirty="0" smtClean="0">
                <a:solidFill>
                  <a:schemeClr val="accent1"/>
                </a:solidFill>
              </a:rPr>
              <a:t>But don’t be</a:t>
            </a:r>
            <a:endParaRPr lang="en-GB" sz="3600" dirty="0">
              <a:solidFill>
                <a:schemeClr val="accent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2597" y="1778977"/>
            <a:ext cx="5492338" cy="3432711"/>
          </a:xfrm>
          <a:prstGeom prst="rect">
            <a:avLst/>
          </a:prstGeom>
        </p:spPr>
      </p:pic>
      <p:sp>
        <p:nvSpPr>
          <p:cNvPr id="5" name="TextBox 4"/>
          <p:cNvSpPr txBox="1"/>
          <p:nvPr/>
        </p:nvSpPr>
        <p:spPr>
          <a:xfrm>
            <a:off x="4726380" y="5815751"/>
            <a:ext cx="4061359" cy="923330"/>
          </a:xfrm>
          <a:prstGeom prst="rect">
            <a:avLst/>
          </a:prstGeom>
          <a:noFill/>
        </p:spPr>
        <p:txBody>
          <a:bodyPr wrap="square" rtlCol="0">
            <a:spAutoFit/>
          </a:bodyPr>
          <a:lstStyle/>
          <a:p>
            <a:r>
              <a:rPr lang="en-GB" sz="5400" dirty="0" smtClean="0">
                <a:solidFill>
                  <a:schemeClr val="accent1"/>
                </a:solidFill>
              </a:rPr>
              <a:t>Scared!!!!!!</a:t>
            </a:r>
            <a:endParaRPr lang="en-GB" sz="5400" dirty="0">
              <a:solidFill>
                <a:schemeClr val="accent1"/>
              </a:solidFill>
            </a:endParaRPr>
          </a:p>
        </p:txBody>
      </p:sp>
    </p:spTree>
    <p:extLst>
      <p:ext uri="{BB962C8B-B14F-4D97-AF65-F5344CB8AC3E}">
        <p14:creationId xmlns:p14="http://schemas.microsoft.com/office/powerpoint/2010/main" val="3296262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2" presetClass="entr" presetSubtype="4"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500" fill="hold"/>
                                        <p:tgtEl>
                                          <p:spTgt spid="5"/>
                                        </p:tgtEl>
                                        <p:attrNameLst>
                                          <p:attrName>ppt_x</p:attrName>
                                        </p:attrNameLst>
                                      </p:cBhvr>
                                      <p:tavLst>
                                        <p:tav tm="0">
                                          <p:val>
                                            <p:strVal val="#ppt_x"/>
                                          </p:val>
                                        </p:tav>
                                        <p:tav tm="100000">
                                          <p:val>
                                            <p:strVal val="#ppt_x"/>
                                          </p:val>
                                        </p:tav>
                                      </p:tavLst>
                                    </p:anim>
                                    <p:anim calcmode="lin" valueType="num">
                                      <p:cBhvr additive="base">
                                        <p:cTn id="1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They are quite friendly once you get to know them:</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4839" y="2000249"/>
            <a:ext cx="3889911" cy="3889911"/>
          </a:xfrm>
          <a:prstGeom prst="rect">
            <a:avLst/>
          </a:prstGeom>
        </p:spPr>
      </p:pic>
    </p:spTree>
    <p:extLst>
      <p:ext uri="{BB962C8B-B14F-4D97-AF65-F5344CB8AC3E}">
        <p14:creationId xmlns:p14="http://schemas.microsoft.com/office/powerpoint/2010/main" val="2654129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20436"/>
          </a:xfrm>
        </p:spPr>
        <p:txBody>
          <a:bodyPr/>
          <a:lstStyle/>
          <a:p>
            <a:r>
              <a:rPr lang="en-GB" dirty="0" smtClean="0"/>
              <a:t>So where do you start?</a:t>
            </a: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4002" y="2230263"/>
            <a:ext cx="7620000" cy="3267075"/>
          </a:xfrm>
        </p:spPr>
      </p:pic>
      <p:sp>
        <p:nvSpPr>
          <p:cNvPr id="5" name="Rectangle 4"/>
          <p:cNvSpPr/>
          <p:nvPr/>
        </p:nvSpPr>
        <p:spPr>
          <a:xfrm>
            <a:off x="5772834" y="3244334"/>
            <a:ext cx="646331" cy="369332"/>
          </a:xfrm>
          <a:prstGeom prst="rect">
            <a:avLst/>
          </a:prstGeom>
        </p:spPr>
        <p:txBody>
          <a:bodyPr wrap="none">
            <a:spAutoFit/>
          </a:bodyPr>
          <a:lstStyle/>
          <a:p>
            <a:r>
              <a:rPr lang="zh-CN" altLang="en-US" dirty="0"/>
              <a:t>汉字</a:t>
            </a:r>
            <a:endParaRPr lang="en-GB" dirty="0"/>
          </a:p>
        </p:txBody>
      </p:sp>
    </p:spTree>
    <p:extLst>
      <p:ext uri="{BB962C8B-B14F-4D97-AF65-F5344CB8AC3E}">
        <p14:creationId xmlns:p14="http://schemas.microsoft.com/office/powerpoint/2010/main" val="37143881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You are off to a flying start because…</a:t>
            </a: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85825" y="2065764"/>
            <a:ext cx="4923631" cy="3454767"/>
          </a:xfrm>
        </p:spPr>
      </p:pic>
      <p:sp>
        <p:nvSpPr>
          <p:cNvPr id="5" name="TextBox 4"/>
          <p:cNvSpPr txBox="1"/>
          <p:nvPr/>
        </p:nvSpPr>
        <p:spPr>
          <a:xfrm>
            <a:off x="5962650" y="3190875"/>
            <a:ext cx="4076700" cy="1384995"/>
          </a:xfrm>
          <a:prstGeom prst="rect">
            <a:avLst/>
          </a:prstGeom>
          <a:noFill/>
        </p:spPr>
        <p:txBody>
          <a:bodyPr wrap="square" rtlCol="0">
            <a:spAutoFit/>
          </a:bodyPr>
          <a:lstStyle/>
          <a:p>
            <a:r>
              <a:rPr lang="en-GB" sz="2800" dirty="0" smtClean="0">
                <a:solidFill>
                  <a:schemeClr val="accent1"/>
                </a:solidFill>
                <a:latin typeface="Bookman Old Style" panose="02050604050505020204" pitchFamily="18" charset="0"/>
              </a:rPr>
              <a:t>….children love writing Chinese characters </a:t>
            </a:r>
            <a:endParaRPr lang="en-GB" sz="2800" dirty="0">
              <a:solidFill>
                <a:schemeClr val="accent1"/>
              </a:solidFill>
              <a:latin typeface="Bookman Old Style" panose="02050604050505020204" pitchFamily="18" charset="0"/>
            </a:endParaRPr>
          </a:p>
        </p:txBody>
      </p:sp>
    </p:spTree>
    <p:extLst>
      <p:ext uri="{BB962C8B-B14F-4D97-AF65-F5344CB8AC3E}">
        <p14:creationId xmlns:p14="http://schemas.microsoft.com/office/powerpoint/2010/main" val="7601740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032" y="130097"/>
            <a:ext cx="8596668" cy="1520283"/>
          </a:xfrm>
        </p:spPr>
        <p:txBody>
          <a:bodyPr>
            <a:normAutofit/>
          </a:bodyPr>
          <a:lstStyle/>
          <a:p>
            <a:r>
              <a:rPr lang="en-GB" sz="2800" dirty="0" smtClean="0"/>
              <a:t>And the more you know about them the more you can harness that enthusiasm….</a:t>
            </a:r>
            <a:br>
              <a:rPr lang="en-GB" sz="2800" dirty="0" smtClean="0"/>
            </a:br>
            <a:r>
              <a:rPr lang="en-GB" sz="2800" dirty="0" smtClean="0"/>
              <a:t>…..because…..</a:t>
            </a:r>
            <a:endParaRPr lang="en-GB" sz="28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1592" y="1650380"/>
            <a:ext cx="7462838" cy="1778149"/>
          </a:xfrm>
          <a:prstGeom prst="rect">
            <a:avLst/>
          </a:prstGeom>
        </p:spPr>
      </p:pic>
      <p:sp>
        <p:nvSpPr>
          <p:cNvPr id="6" name="TextBox 5"/>
          <p:cNvSpPr txBox="1"/>
          <p:nvPr/>
        </p:nvSpPr>
        <p:spPr>
          <a:xfrm>
            <a:off x="100362" y="3534937"/>
            <a:ext cx="10515600" cy="523220"/>
          </a:xfrm>
          <a:prstGeom prst="rect">
            <a:avLst/>
          </a:prstGeom>
          <a:noFill/>
        </p:spPr>
        <p:txBody>
          <a:bodyPr wrap="square" rtlCol="0">
            <a:spAutoFit/>
          </a:bodyPr>
          <a:lstStyle/>
          <a:p>
            <a:r>
              <a:rPr lang="en-GB" sz="2700" dirty="0" smtClean="0">
                <a:solidFill>
                  <a:srgbClr val="92D050"/>
                </a:solidFill>
              </a:rPr>
              <a:t>characters are the heart and soul of China, ancient and modern  </a:t>
            </a:r>
            <a:endParaRPr lang="en-GB" sz="2700" dirty="0">
              <a:solidFill>
                <a:srgbClr val="92D050"/>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5756" y="4164565"/>
            <a:ext cx="5699668" cy="2494128"/>
          </a:xfrm>
          <a:prstGeom prst="rect">
            <a:avLst/>
          </a:prstGeom>
        </p:spPr>
      </p:pic>
      <p:sp>
        <p:nvSpPr>
          <p:cNvPr id="8" name="TextBox 7"/>
          <p:cNvSpPr txBox="1"/>
          <p:nvPr/>
        </p:nvSpPr>
        <p:spPr>
          <a:xfrm>
            <a:off x="9143999" y="2539454"/>
            <a:ext cx="2364059" cy="338554"/>
          </a:xfrm>
          <a:prstGeom prst="rect">
            <a:avLst/>
          </a:prstGeom>
          <a:noFill/>
        </p:spPr>
        <p:txBody>
          <a:bodyPr wrap="square" rtlCol="0">
            <a:spAutoFit/>
          </a:bodyPr>
          <a:lstStyle/>
          <a:p>
            <a:r>
              <a:rPr lang="en-GB" sz="1600" dirty="0" smtClean="0"/>
              <a:t>Calligraphy 8</a:t>
            </a:r>
            <a:r>
              <a:rPr lang="en-GB" sz="1600" baseline="30000" dirty="0" smtClean="0"/>
              <a:t>th</a:t>
            </a:r>
            <a:r>
              <a:rPr lang="en-GB" sz="1600" dirty="0" smtClean="0"/>
              <a:t> c CE</a:t>
            </a:r>
            <a:endParaRPr lang="en-GB" sz="1600" dirty="0"/>
          </a:p>
        </p:txBody>
      </p:sp>
      <p:sp>
        <p:nvSpPr>
          <p:cNvPr id="9" name="TextBox 8"/>
          <p:cNvSpPr txBox="1"/>
          <p:nvPr/>
        </p:nvSpPr>
        <p:spPr>
          <a:xfrm>
            <a:off x="8173842" y="5411629"/>
            <a:ext cx="2152186" cy="338554"/>
          </a:xfrm>
          <a:prstGeom prst="rect">
            <a:avLst/>
          </a:prstGeom>
          <a:noFill/>
        </p:spPr>
        <p:txBody>
          <a:bodyPr wrap="square" rtlCol="0">
            <a:spAutoFit/>
          </a:bodyPr>
          <a:lstStyle/>
          <a:p>
            <a:r>
              <a:rPr lang="en-GB" sz="1600" dirty="0" smtClean="0"/>
              <a:t>Shanghai 21</a:t>
            </a:r>
            <a:r>
              <a:rPr lang="en-GB" sz="1600" baseline="30000" dirty="0" smtClean="0"/>
              <a:t>st</a:t>
            </a:r>
            <a:r>
              <a:rPr lang="en-GB" sz="1600" dirty="0" smtClean="0"/>
              <a:t> c CE</a:t>
            </a:r>
            <a:endParaRPr lang="en-GB" sz="1600" dirty="0"/>
          </a:p>
        </p:txBody>
      </p:sp>
    </p:spTree>
    <p:extLst>
      <p:ext uri="{BB962C8B-B14F-4D97-AF65-F5344CB8AC3E}">
        <p14:creationId xmlns:p14="http://schemas.microsoft.com/office/powerpoint/2010/main" val="24353360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818142"/>
            <a:ext cx="8596668" cy="1295095"/>
          </a:xfrm>
        </p:spPr>
        <p:txBody>
          <a:bodyPr>
            <a:normAutofit fontScale="90000"/>
          </a:bodyPr>
          <a:lstStyle/>
          <a:p>
            <a:r>
              <a:rPr lang="en-GB" sz="2000" dirty="0" smtClean="0"/>
              <a:t>Oracle bones were used for telling the future  by priests during the Bronze age Shang dynasty. Their answers to questions asked by the ruler were scratched onto the ox bones or tortoiseshells used in the divination process…</a:t>
            </a:r>
            <a:endParaRPr lang="en-GB" sz="20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34" y="2113238"/>
            <a:ext cx="3114587" cy="3196648"/>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2069" y="2113237"/>
            <a:ext cx="2906309" cy="3351419"/>
          </a:xfrm>
          <a:prstGeom prst="rect">
            <a:avLst/>
          </a:prstGeom>
        </p:spPr>
      </p:pic>
      <p:sp>
        <p:nvSpPr>
          <p:cNvPr id="7" name="TextBox 6"/>
          <p:cNvSpPr txBox="1"/>
          <p:nvPr/>
        </p:nvSpPr>
        <p:spPr>
          <a:xfrm>
            <a:off x="773672" y="5619429"/>
            <a:ext cx="2921909" cy="738664"/>
          </a:xfrm>
          <a:prstGeom prst="rect">
            <a:avLst/>
          </a:prstGeom>
          <a:noFill/>
        </p:spPr>
        <p:txBody>
          <a:bodyPr wrap="square" rtlCol="0">
            <a:spAutoFit/>
          </a:bodyPr>
          <a:lstStyle/>
          <a:p>
            <a:r>
              <a:rPr lang="en-GB" sz="1400" dirty="0" smtClean="0"/>
              <a:t>Holes drilled in the back of the bone had a heated spike applied to them to make the bone crack</a:t>
            </a:r>
            <a:endParaRPr lang="en-GB" sz="1400" dirty="0"/>
          </a:p>
        </p:txBody>
      </p:sp>
      <p:sp>
        <p:nvSpPr>
          <p:cNvPr id="8" name="TextBox 7"/>
          <p:cNvSpPr txBox="1"/>
          <p:nvPr/>
        </p:nvSpPr>
        <p:spPr>
          <a:xfrm>
            <a:off x="6409678" y="5619429"/>
            <a:ext cx="2778711" cy="523220"/>
          </a:xfrm>
          <a:prstGeom prst="rect">
            <a:avLst/>
          </a:prstGeom>
          <a:noFill/>
        </p:spPr>
        <p:txBody>
          <a:bodyPr wrap="square" rtlCol="0">
            <a:spAutoFit/>
          </a:bodyPr>
          <a:lstStyle/>
          <a:p>
            <a:r>
              <a:rPr lang="en-GB" sz="1400" dirty="0" smtClean="0"/>
              <a:t>Priests read the future from the way the bone cracked</a:t>
            </a:r>
            <a:endParaRPr lang="en-GB" sz="1400" dirty="0"/>
          </a:p>
        </p:txBody>
      </p:sp>
      <p:sp>
        <p:nvSpPr>
          <p:cNvPr id="3" name="TextBox 2"/>
          <p:cNvSpPr txBox="1"/>
          <p:nvPr/>
        </p:nvSpPr>
        <p:spPr>
          <a:xfrm>
            <a:off x="677334" y="301083"/>
            <a:ext cx="8109827" cy="646331"/>
          </a:xfrm>
          <a:prstGeom prst="rect">
            <a:avLst/>
          </a:prstGeom>
          <a:noFill/>
        </p:spPr>
        <p:txBody>
          <a:bodyPr wrap="square" rtlCol="0">
            <a:spAutoFit/>
          </a:bodyPr>
          <a:lstStyle/>
          <a:p>
            <a:r>
              <a:rPr lang="en-GB" sz="3600" b="1" dirty="0" smtClean="0">
                <a:solidFill>
                  <a:srgbClr val="92D050"/>
                </a:solidFill>
              </a:rPr>
              <a:t>Where it all began</a:t>
            </a:r>
            <a:endParaRPr lang="en-GB" sz="3600" b="1" dirty="0">
              <a:solidFill>
                <a:srgbClr val="92D050"/>
              </a:solidFill>
            </a:endParaRPr>
          </a:p>
        </p:txBody>
      </p:sp>
      <p:sp>
        <p:nvSpPr>
          <p:cNvPr id="5" name="TextBox 4"/>
          <p:cNvSpPr txBox="1"/>
          <p:nvPr/>
        </p:nvSpPr>
        <p:spPr>
          <a:xfrm>
            <a:off x="4131633" y="2265452"/>
            <a:ext cx="1764812" cy="3046988"/>
          </a:xfrm>
          <a:prstGeom prst="rect">
            <a:avLst/>
          </a:prstGeom>
          <a:noFill/>
        </p:spPr>
        <p:txBody>
          <a:bodyPr wrap="square" rtlCol="0">
            <a:spAutoFit/>
          </a:bodyPr>
          <a:lstStyle/>
          <a:p>
            <a:r>
              <a:rPr lang="en-GB" sz="2400" dirty="0" smtClean="0">
                <a:solidFill>
                  <a:srgbClr val="92D050"/>
                </a:solidFill>
              </a:rPr>
              <a:t>These pictograms were the first recognized form of Chinese writing</a:t>
            </a:r>
            <a:endParaRPr lang="en-GB" sz="2400" dirty="0">
              <a:solidFill>
                <a:srgbClr val="92D050"/>
              </a:solidFill>
            </a:endParaRPr>
          </a:p>
        </p:txBody>
      </p:sp>
    </p:spTree>
    <p:extLst>
      <p:ext uri="{BB962C8B-B14F-4D97-AF65-F5344CB8AC3E}">
        <p14:creationId xmlns:p14="http://schemas.microsoft.com/office/powerpoint/2010/main" val="25006140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65716"/>
            <a:ext cx="8596668" cy="1556552"/>
          </a:xfrm>
        </p:spPr>
        <p:txBody>
          <a:bodyPr>
            <a:normAutofit fontScale="90000"/>
          </a:bodyPr>
          <a:lstStyle/>
          <a:p>
            <a:r>
              <a:rPr lang="en-GB" dirty="0"/>
              <a:t>Only about 4% of modern Chinese characters are pictograms – but they are a good place to </a:t>
            </a:r>
            <a:r>
              <a:rPr lang="en-GB" dirty="0" smtClean="0"/>
              <a:t>start….</a:t>
            </a:r>
            <a:r>
              <a:rPr lang="en-GB" dirty="0"/>
              <a:t/>
            </a:r>
            <a:br>
              <a:rPr lang="en-GB" dirty="0"/>
            </a:br>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334" y="1939714"/>
            <a:ext cx="3117762" cy="3117762"/>
          </a:xfrm>
          <a:prstGeom prst="rect">
            <a:avLst/>
          </a:prstGeom>
        </p:spPr>
      </p:pic>
      <p:sp>
        <p:nvSpPr>
          <p:cNvPr id="6" name="TextBox 5"/>
          <p:cNvSpPr txBox="1"/>
          <p:nvPr/>
        </p:nvSpPr>
        <p:spPr>
          <a:xfrm>
            <a:off x="563625" y="5203976"/>
            <a:ext cx="3231471" cy="584775"/>
          </a:xfrm>
          <a:prstGeom prst="rect">
            <a:avLst/>
          </a:prstGeom>
          <a:noFill/>
        </p:spPr>
        <p:txBody>
          <a:bodyPr wrap="square" rtlCol="0">
            <a:spAutoFit/>
          </a:bodyPr>
          <a:lstStyle/>
          <a:p>
            <a:r>
              <a:rPr lang="en-GB" sz="1600" dirty="0" err="1" smtClean="0"/>
              <a:t>ShaoLan</a:t>
            </a:r>
            <a:r>
              <a:rPr lang="en-GB" sz="1600" dirty="0" smtClean="0"/>
              <a:t> – </a:t>
            </a:r>
            <a:r>
              <a:rPr lang="en-GB" sz="1600" dirty="0" err="1" smtClean="0"/>
              <a:t>Chineasy</a:t>
            </a:r>
            <a:r>
              <a:rPr lang="en-GB" sz="1600" dirty="0" smtClean="0"/>
              <a:t> – Thames &amp; Hudson 2014 (</a:t>
            </a:r>
            <a:r>
              <a:rPr lang="en-GB" sz="1600" dirty="0" smtClean="0">
                <a:hlinkClick r:id="rId3"/>
              </a:rPr>
              <a:t>www.chineasy.org</a:t>
            </a:r>
            <a:r>
              <a:rPr lang="en-GB" sz="1600" dirty="0" smtClean="0"/>
              <a:t>)</a:t>
            </a:r>
            <a:endParaRPr lang="en-GB" sz="1600"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6502" y="2590040"/>
            <a:ext cx="2857500" cy="85725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16502" y="1889454"/>
            <a:ext cx="2857500" cy="533400"/>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16502" y="3768848"/>
            <a:ext cx="2857143" cy="914286"/>
          </a:xfrm>
          <a:prstGeom prst="rect">
            <a:avLst/>
          </a:prstGeom>
        </p:spPr>
      </p:pic>
      <p:sp>
        <p:nvSpPr>
          <p:cNvPr id="11" name="TextBox 10"/>
          <p:cNvSpPr txBox="1"/>
          <p:nvPr/>
        </p:nvSpPr>
        <p:spPr>
          <a:xfrm>
            <a:off x="6416502" y="5055270"/>
            <a:ext cx="2780764" cy="646331"/>
          </a:xfrm>
          <a:prstGeom prst="rect">
            <a:avLst/>
          </a:prstGeom>
          <a:noFill/>
        </p:spPr>
        <p:txBody>
          <a:bodyPr wrap="square" rtlCol="0">
            <a:spAutoFit/>
          </a:bodyPr>
          <a:lstStyle/>
          <a:p>
            <a:r>
              <a:rPr lang="en-GB" dirty="0" smtClean="0"/>
              <a:t>Some of them are more recognizable than others</a:t>
            </a:r>
            <a:endParaRPr lang="en-GB" dirty="0"/>
          </a:p>
        </p:txBody>
      </p:sp>
    </p:spTree>
    <p:extLst>
      <p:ext uri="{BB962C8B-B14F-4D97-AF65-F5344CB8AC3E}">
        <p14:creationId xmlns:p14="http://schemas.microsoft.com/office/powerpoint/2010/main" val="228006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Every character represents a word/idea in its own right</a:t>
            </a:r>
            <a:endParaRPr lang="en-GB" dirty="0"/>
          </a:p>
        </p:txBody>
      </p:sp>
      <p:sp>
        <p:nvSpPr>
          <p:cNvPr id="3" name="Content Placeholder 2"/>
          <p:cNvSpPr>
            <a:spLocks noGrp="1"/>
          </p:cNvSpPr>
          <p:nvPr>
            <p:ph idx="1"/>
          </p:nvPr>
        </p:nvSpPr>
        <p:spPr>
          <a:xfrm>
            <a:off x="677334" y="2160589"/>
            <a:ext cx="8596668" cy="4533174"/>
          </a:xfrm>
        </p:spPr>
        <p:txBody>
          <a:bodyPr/>
          <a:lstStyle/>
          <a:p>
            <a:r>
              <a:rPr lang="en-GB" dirty="0" smtClean="0"/>
              <a:t>But some characters were formed by combining two ideas to make a new one:</a:t>
            </a:r>
          </a:p>
          <a:p>
            <a:pPr marL="0" indent="0">
              <a:buNone/>
            </a:pP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9889" y="2985084"/>
            <a:ext cx="1262746" cy="1262746"/>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2435" y="3009003"/>
            <a:ext cx="1238827" cy="123882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1062" y="2747915"/>
            <a:ext cx="1499915" cy="1499915"/>
          </a:xfrm>
          <a:prstGeom prst="rect">
            <a:avLst/>
          </a:prstGeom>
        </p:spPr>
      </p:pic>
      <p:sp>
        <p:nvSpPr>
          <p:cNvPr id="10" name="TextBox 9"/>
          <p:cNvSpPr txBox="1"/>
          <p:nvPr/>
        </p:nvSpPr>
        <p:spPr>
          <a:xfrm>
            <a:off x="789363" y="4247830"/>
            <a:ext cx="1283272" cy="369332"/>
          </a:xfrm>
          <a:prstGeom prst="rect">
            <a:avLst/>
          </a:prstGeom>
          <a:noFill/>
        </p:spPr>
        <p:txBody>
          <a:bodyPr wrap="square" rtlCol="0">
            <a:spAutoFit/>
          </a:bodyPr>
          <a:lstStyle/>
          <a:p>
            <a:r>
              <a:rPr lang="en-GB" dirty="0" err="1" smtClean="0"/>
              <a:t>nǚ</a:t>
            </a:r>
            <a:r>
              <a:rPr lang="en-GB" dirty="0" smtClean="0"/>
              <a:t> woman</a:t>
            </a:r>
            <a:endParaRPr lang="en-GB" dirty="0"/>
          </a:p>
        </p:txBody>
      </p:sp>
      <p:sp>
        <p:nvSpPr>
          <p:cNvPr id="11" name="TextBox 10"/>
          <p:cNvSpPr txBox="1"/>
          <p:nvPr/>
        </p:nvSpPr>
        <p:spPr>
          <a:xfrm>
            <a:off x="3635618" y="4251503"/>
            <a:ext cx="1028342" cy="369332"/>
          </a:xfrm>
          <a:prstGeom prst="rect">
            <a:avLst/>
          </a:prstGeom>
          <a:noFill/>
        </p:spPr>
        <p:txBody>
          <a:bodyPr wrap="square" rtlCol="0">
            <a:spAutoFit/>
          </a:bodyPr>
          <a:lstStyle/>
          <a:p>
            <a:r>
              <a:rPr lang="en-GB" dirty="0" err="1" smtClean="0"/>
              <a:t>zǐ</a:t>
            </a:r>
            <a:r>
              <a:rPr lang="en-GB" dirty="0" smtClean="0"/>
              <a:t> child</a:t>
            </a:r>
            <a:endParaRPr lang="en-GB" dirty="0"/>
          </a:p>
        </p:txBody>
      </p:sp>
      <p:sp>
        <p:nvSpPr>
          <p:cNvPr id="12" name="TextBox 11"/>
          <p:cNvSpPr txBox="1"/>
          <p:nvPr/>
        </p:nvSpPr>
        <p:spPr>
          <a:xfrm>
            <a:off x="8045117" y="3154792"/>
            <a:ext cx="1445660" cy="923330"/>
          </a:xfrm>
          <a:prstGeom prst="rect">
            <a:avLst/>
          </a:prstGeom>
          <a:noFill/>
        </p:spPr>
        <p:txBody>
          <a:bodyPr wrap="square" rtlCol="0">
            <a:spAutoFit/>
          </a:bodyPr>
          <a:lstStyle/>
          <a:p>
            <a:r>
              <a:rPr lang="en-GB" dirty="0" smtClean="0"/>
              <a:t>hǎo</a:t>
            </a:r>
          </a:p>
          <a:p>
            <a:r>
              <a:rPr lang="en-GB" dirty="0" smtClean="0"/>
              <a:t>good, love, complete</a:t>
            </a:r>
            <a:endParaRPr lang="en-GB" dirty="0"/>
          </a:p>
        </p:txBody>
      </p:sp>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9363" y="4887202"/>
            <a:ext cx="1246747" cy="1246747"/>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32435" y="4887202"/>
            <a:ext cx="1288472" cy="1288472"/>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31062" y="4637816"/>
            <a:ext cx="1537858" cy="1537858"/>
          </a:xfrm>
          <a:prstGeom prst="rect">
            <a:avLst/>
          </a:prstGeom>
        </p:spPr>
      </p:pic>
      <p:sp>
        <p:nvSpPr>
          <p:cNvPr id="17" name="TextBox 16"/>
          <p:cNvSpPr txBox="1"/>
          <p:nvPr/>
        </p:nvSpPr>
        <p:spPr>
          <a:xfrm>
            <a:off x="789363" y="6152230"/>
            <a:ext cx="1081055" cy="369332"/>
          </a:xfrm>
          <a:prstGeom prst="rect">
            <a:avLst/>
          </a:prstGeom>
          <a:noFill/>
        </p:spPr>
        <p:txBody>
          <a:bodyPr wrap="square" rtlCol="0">
            <a:spAutoFit/>
          </a:bodyPr>
          <a:lstStyle/>
          <a:p>
            <a:r>
              <a:rPr lang="en-GB" dirty="0" err="1" smtClean="0"/>
              <a:t>rì</a:t>
            </a:r>
            <a:r>
              <a:rPr lang="en-GB" dirty="0" smtClean="0"/>
              <a:t> sun</a:t>
            </a:r>
            <a:endParaRPr lang="en-GB" dirty="0"/>
          </a:p>
        </p:txBody>
      </p:sp>
      <p:sp>
        <p:nvSpPr>
          <p:cNvPr id="18" name="TextBox 17"/>
          <p:cNvSpPr txBox="1"/>
          <p:nvPr/>
        </p:nvSpPr>
        <p:spPr>
          <a:xfrm>
            <a:off x="3632435" y="6184068"/>
            <a:ext cx="1178203" cy="369332"/>
          </a:xfrm>
          <a:prstGeom prst="rect">
            <a:avLst/>
          </a:prstGeom>
          <a:noFill/>
        </p:spPr>
        <p:txBody>
          <a:bodyPr wrap="square" rtlCol="0">
            <a:spAutoFit/>
          </a:bodyPr>
          <a:lstStyle/>
          <a:p>
            <a:r>
              <a:rPr lang="en-GB" dirty="0" err="1" smtClean="0"/>
              <a:t>yuè</a:t>
            </a:r>
            <a:r>
              <a:rPr lang="en-GB" dirty="0" smtClean="0"/>
              <a:t> moon</a:t>
            </a:r>
            <a:endParaRPr lang="en-GB" dirty="0"/>
          </a:p>
        </p:txBody>
      </p:sp>
      <p:sp>
        <p:nvSpPr>
          <p:cNvPr id="19" name="TextBox 18"/>
          <p:cNvSpPr txBox="1"/>
          <p:nvPr/>
        </p:nvSpPr>
        <p:spPr>
          <a:xfrm>
            <a:off x="8077465" y="4945080"/>
            <a:ext cx="1509204" cy="923330"/>
          </a:xfrm>
          <a:prstGeom prst="rect">
            <a:avLst/>
          </a:prstGeom>
          <a:noFill/>
        </p:spPr>
        <p:txBody>
          <a:bodyPr wrap="square" rtlCol="0">
            <a:spAutoFit/>
          </a:bodyPr>
          <a:lstStyle/>
          <a:p>
            <a:r>
              <a:rPr lang="en-GB" dirty="0" err="1" smtClean="0"/>
              <a:t>míng</a:t>
            </a:r>
            <a:endParaRPr lang="en-GB" dirty="0" smtClean="0"/>
          </a:p>
          <a:p>
            <a:r>
              <a:rPr lang="en-GB" dirty="0" smtClean="0"/>
              <a:t>bright, light,  clear</a:t>
            </a:r>
            <a:endParaRPr lang="en-GB" dirty="0"/>
          </a:p>
        </p:txBody>
      </p:sp>
      <p:sp>
        <p:nvSpPr>
          <p:cNvPr id="20" name="TextBox 19"/>
          <p:cNvSpPr txBox="1"/>
          <p:nvPr/>
        </p:nvSpPr>
        <p:spPr>
          <a:xfrm>
            <a:off x="2559572" y="3120584"/>
            <a:ext cx="585926" cy="1015663"/>
          </a:xfrm>
          <a:prstGeom prst="rect">
            <a:avLst/>
          </a:prstGeom>
          <a:noFill/>
        </p:spPr>
        <p:txBody>
          <a:bodyPr wrap="square" rtlCol="0">
            <a:spAutoFit/>
          </a:bodyPr>
          <a:lstStyle/>
          <a:p>
            <a:r>
              <a:rPr lang="en-GB" sz="6000" dirty="0" smtClean="0"/>
              <a:t>+</a:t>
            </a:r>
            <a:endParaRPr lang="en-GB" sz="6000" dirty="0"/>
          </a:p>
        </p:txBody>
      </p:sp>
      <p:pic>
        <p:nvPicPr>
          <p:cNvPr id="21" name="Picture 20"/>
          <p:cNvPicPr>
            <a:picLocks noChangeAspect="1"/>
          </p:cNvPicPr>
          <p:nvPr/>
        </p:nvPicPr>
        <p:blipFill>
          <a:blip r:embed="rId8"/>
          <a:stretch>
            <a:fillRect/>
          </a:stretch>
        </p:blipFill>
        <p:spPr>
          <a:xfrm>
            <a:off x="2175465" y="4765347"/>
            <a:ext cx="1316850" cy="1603387"/>
          </a:xfrm>
          <a:prstGeom prst="rect">
            <a:avLst/>
          </a:prstGeom>
        </p:spPr>
      </p:pic>
      <p:sp>
        <p:nvSpPr>
          <p:cNvPr id="22" name="TextBox 21"/>
          <p:cNvSpPr txBox="1"/>
          <p:nvPr/>
        </p:nvSpPr>
        <p:spPr>
          <a:xfrm>
            <a:off x="5358199" y="3108625"/>
            <a:ext cx="603681" cy="1015663"/>
          </a:xfrm>
          <a:prstGeom prst="rect">
            <a:avLst/>
          </a:prstGeom>
          <a:noFill/>
        </p:spPr>
        <p:txBody>
          <a:bodyPr wrap="square" rtlCol="0">
            <a:spAutoFit/>
          </a:bodyPr>
          <a:lstStyle/>
          <a:p>
            <a:r>
              <a:rPr lang="en-GB" sz="6000" dirty="0" smtClean="0"/>
              <a:t>=</a:t>
            </a:r>
            <a:endParaRPr lang="en-GB" sz="6000" dirty="0"/>
          </a:p>
        </p:txBody>
      </p:sp>
      <p:pic>
        <p:nvPicPr>
          <p:cNvPr id="23" name="Picture 22"/>
          <p:cNvPicPr>
            <a:picLocks noChangeAspect="1"/>
          </p:cNvPicPr>
          <p:nvPr/>
        </p:nvPicPr>
        <p:blipFill>
          <a:blip r:embed="rId9"/>
          <a:stretch>
            <a:fillRect/>
          </a:stretch>
        </p:blipFill>
        <p:spPr>
          <a:xfrm>
            <a:off x="5005623" y="4765347"/>
            <a:ext cx="1316850" cy="1603387"/>
          </a:xfrm>
          <a:prstGeom prst="rect">
            <a:avLst/>
          </a:prstGeom>
        </p:spPr>
      </p:pic>
    </p:spTree>
    <p:extLst>
      <p:ext uri="{BB962C8B-B14F-4D97-AF65-F5344CB8AC3E}">
        <p14:creationId xmlns:p14="http://schemas.microsoft.com/office/powerpoint/2010/main" val="3826046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down)">
                                      <p:cBhvr>
                                        <p:cTn id="41" dur="500"/>
                                        <p:tgtEl>
                                          <p:spTgt spid="14"/>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down)">
                                      <p:cBhvr>
                                        <p:cTn id="44" dur="5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down)">
                                      <p:cBhvr>
                                        <p:cTn id="53" dur="500"/>
                                        <p:tgtEl>
                                          <p:spTgt spid="15"/>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down)">
                                      <p:cBhvr>
                                        <p:cTn id="56" dur="500"/>
                                        <p:tgtEl>
                                          <p:spTgt spid="18"/>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7" grpId="0"/>
      <p:bldP spid="18" grpId="0"/>
      <p:bldP spid="19" grpId="0"/>
      <p:bldP spid="20"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47961"/>
            <a:ext cx="8596668" cy="979503"/>
          </a:xfrm>
        </p:spPr>
        <p:txBody>
          <a:bodyPr>
            <a:normAutofit/>
          </a:bodyPr>
          <a:lstStyle/>
          <a:p>
            <a:r>
              <a:rPr lang="en-GB" sz="2800" dirty="0" smtClean="0"/>
              <a:t>The great majority of characters are combinations of a different kind……radical/phonetic compounds</a:t>
            </a:r>
            <a:endParaRPr lang="en-GB" sz="2800" dirty="0"/>
          </a:p>
        </p:txBody>
      </p:sp>
      <p:sp>
        <p:nvSpPr>
          <p:cNvPr id="3" name="Content Placeholder 2"/>
          <p:cNvSpPr>
            <a:spLocks noGrp="1"/>
          </p:cNvSpPr>
          <p:nvPr>
            <p:ph idx="1"/>
          </p:nvPr>
        </p:nvSpPr>
        <p:spPr>
          <a:xfrm>
            <a:off x="677334" y="1281699"/>
            <a:ext cx="8596668" cy="5261144"/>
          </a:xfrm>
        </p:spPr>
        <p:txBody>
          <a:bodyPr>
            <a:normAutofit/>
          </a:bodyPr>
          <a:lstStyle/>
          <a:p>
            <a:r>
              <a:rPr lang="en-GB" sz="2400" dirty="0" smtClean="0"/>
              <a:t>Radicals are your friends!</a:t>
            </a:r>
          </a:p>
          <a:p>
            <a:r>
              <a:rPr lang="en-GB" sz="2400" dirty="0" smtClean="0"/>
              <a:t>There are 214 radicals – some much more common than others</a:t>
            </a:r>
          </a:p>
          <a:p>
            <a:r>
              <a:rPr lang="en-GB" sz="2400" dirty="0" smtClean="0"/>
              <a:t>The radical gives you an idea of the overall class of meaning of the character and is an anchor point for remembering the whole character</a:t>
            </a:r>
          </a:p>
          <a:p>
            <a:r>
              <a:rPr lang="en-GB" sz="2400" dirty="0" smtClean="0"/>
              <a:t>The phonetic is the rest of the character, but despite its name, is no longer any reliable guide to pronunciation; it is however often formed of another recognized character</a:t>
            </a:r>
          </a:p>
          <a:p>
            <a:r>
              <a:rPr lang="en-GB" sz="2400" dirty="0" smtClean="0"/>
              <a:t>Recognizing the common radicals is the first stage in getting comfortable with characters</a:t>
            </a:r>
            <a:endParaRPr lang="en-GB" sz="2400" dirty="0"/>
          </a:p>
        </p:txBody>
      </p:sp>
    </p:spTree>
    <p:extLst>
      <p:ext uri="{BB962C8B-B14F-4D97-AF65-F5344CB8AC3E}">
        <p14:creationId xmlns:p14="http://schemas.microsoft.com/office/powerpoint/2010/main" val="929434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39083"/>
            <a:ext cx="9017082" cy="544497"/>
          </a:xfrm>
        </p:spPr>
        <p:txBody>
          <a:bodyPr>
            <a:normAutofit fontScale="90000"/>
          </a:bodyPr>
          <a:lstStyle/>
          <a:p>
            <a:r>
              <a:rPr lang="en-GB" sz="2800" dirty="0" smtClean="0"/>
              <a:t>First find your radical; here are some of the common ones:</a:t>
            </a:r>
            <a:endParaRPr lang="en-GB" sz="2800" dirty="0"/>
          </a:p>
        </p:txBody>
      </p:sp>
      <p:sp>
        <p:nvSpPr>
          <p:cNvPr id="5" name="TextBox 4"/>
          <p:cNvSpPr txBox="1"/>
          <p:nvPr/>
        </p:nvSpPr>
        <p:spPr>
          <a:xfrm>
            <a:off x="763479" y="985421"/>
            <a:ext cx="8780015" cy="4524315"/>
          </a:xfrm>
          <a:prstGeom prst="rect">
            <a:avLst/>
          </a:prstGeom>
          <a:noFill/>
        </p:spPr>
        <p:txBody>
          <a:bodyPr wrap="square" rtlCol="0">
            <a:spAutoFit/>
          </a:bodyPr>
          <a:lstStyle/>
          <a:p>
            <a:r>
              <a:rPr lang="zh-CN" altLang="en-US" sz="7200" dirty="0"/>
              <a:t>讠</a:t>
            </a:r>
            <a:r>
              <a:rPr lang="zh-CN" altLang="en-US" dirty="0"/>
              <a:t> </a:t>
            </a:r>
            <a:r>
              <a:rPr lang="en-GB" altLang="zh-CN" dirty="0" smtClean="0"/>
              <a:t>indicates speech or talking                </a:t>
            </a:r>
            <a:r>
              <a:rPr lang="zh-CN" altLang="en-US" sz="7200" dirty="0" smtClean="0"/>
              <a:t>氵</a:t>
            </a:r>
            <a:r>
              <a:rPr lang="en-GB" altLang="zh-CN" dirty="0" smtClean="0"/>
              <a:t>indicates water or liquid</a:t>
            </a:r>
          </a:p>
          <a:p>
            <a:r>
              <a:rPr lang="zh-CN" altLang="en-US" sz="7200" dirty="0" smtClean="0"/>
              <a:t>扌</a:t>
            </a:r>
            <a:r>
              <a:rPr lang="en-GB" altLang="zh-CN" dirty="0" smtClean="0"/>
              <a:t>indicates using the hand somehow     </a:t>
            </a:r>
            <a:r>
              <a:rPr lang="zh-CN" altLang="en-US" sz="3600" b="1" dirty="0" smtClean="0"/>
              <a:t>口</a:t>
            </a:r>
            <a:r>
              <a:rPr lang="zh-CN" altLang="en-US" sz="3600" dirty="0" smtClean="0"/>
              <a:t>    </a:t>
            </a:r>
            <a:r>
              <a:rPr lang="en-GB" altLang="zh-CN" dirty="0" smtClean="0"/>
              <a:t>indicates</a:t>
            </a:r>
            <a:r>
              <a:rPr lang="en-GB" altLang="zh-CN" sz="3600" dirty="0" smtClean="0"/>
              <a:t> </a:t>
            </a:r>
            <a:r>
              <a:rPr lang="en-GB" altLang="zh-CN" dirty="0" smtClean="0"/>
              <a:t>using the mouth</a:t>
            </a:r>
          </a:p>
          <a:p>
            <a:r>
              <a:rPr lang="zh-CN" altLang="en-US" sz="7200" dirty="0" smtClean="0"/>
              <a:t>饣</a:t>
            </a:r>
            <a:r>
              <a:rPr lang="en-GB" altLang="zh-CN" dirty="0" smtClean="0"/>
              <a:t>indicates food and eating                  </a:t>
            </a:r>
            <a:r>
              <a:rPr lang="zh-CN" altLang="en-US" sz="7200" dirty="0" smtClean="0"/>
              <a:t>钅</a:t>
            </a:r>
            <a:r>
              <a:rPr lang="zh-CN" altLang="en-US" sz="1600" dirty="0" smtClean="0"/>
              <a:t>  </a:t>
            </a:r>
            <a:r>
              <a:rPr lang="en-GB" altLang="zh-CN" dirty="0" smtClean="0"/>
              <a:t>indicates metal</a:t>
            </a:r>
          </a:p>
          <a:p>
            <a:r>
              <a:rPr lang="zh-CN" altLang="en-US" sz="7200" dirty="0" smtClean="0"/>
              <a:t>艹</a:t>
            </a:r>
            <a:r>
              <a:rPr lang="en-GB" altLang="zh-CN" sz="1600" dirty="0" smtClean="0"/>
              <a:t>indicates plants and flowers                     </a:t>
            </a:r>
            <a:r>
              <a:rPr lang="zh-CN" altLang="en-US" sz="7200" dirty="0" smtClean="0"/>
              <a:t>忄</a:t>
            </a:r>
            <a:r>
              <a:rPr lang="en-GB" altLang="zh-CN" sz="1600" dirty="0" smtClean="0"/>
              <a:t>indicates feelings and emotions</a:t>
            </a:r>
            <a:endParaRPr lang="en-GB" sz="7200" dirty="0"/>
          </a:p>
        </p:txBody>
      </p:sp>
      <p:sp>
        <p:nvSpPr>
          <p:cNvPr id="3" name="TextBox 2"/>
          <p:cNvSpPr txBox="1"/>
          <p:nvPr/>
        </p:nvSpPr>
        <p:spPr>
          <a:xfrm>
            <a:off x="763479" y="6156067"/>
            <a:ext cx="7768125" cy="369332"/>
          </a:xfrm>
          <a:prstGeom prst="rect">
            <a:avLst/>
          </a:prstGeom>
          <a:noFill/>
        </p:spPr>
        <p:txBody>
          <a:bodyPr wrap="square" rtlCol="0">
            <a:spAutoFit/>
          </a:bodyPr>
          <a:lstStyle/>
          <a:p>
            <a:r>
              <a:rPr lang="en-GB" dirty="0" smtClean="0">
                <a:hlinkClick r:id="rId2"/>
              </a:rPr>
              <a:t>Click here</a:t>
            </a:r>
            <a:r>
              <a:rPr lang="en-GB" dirty="0" smtClean="0"/>
              <a:t> or </a:t>
            </a:r>
            <a:r>
              <a:rPr lang="en-GB" dirty="0" smtClean="0">
                <a:hlinkClick r:id="rId3"/>
              </a:rPr>
              <a:t>here</a:t>
            </a:r>
            <a:r>
              <a:rPr lang="en-GB" dirty="0" smtClean="0"/>
              <a:t> for a downloadable printable poster of all the radicals</a:t>
            </a:r>
            <a:endParaRPr lang="en-GB" dirty="0"/>
          </a:p>
        </p:txBody>
      </p:sp>
      <p:sp>
        <p:nvSpPr>
          <p:cNvPr id="4" name="TextBox 3"/>
          <p:cNvSpPr txBox="1"/>
          <p:nvPr/>
        </p:nvSpPr>
        <p:spPr>
          <a:xfrm>
            <a:off x="763479" y="5509736"/>
            <a:ext cx="3857625" cy="646331"/>
          </a:xfrm>
          <a:prstGeom prst="rect">
            <a:avLst/>
          </a:prstGeom>
          <a:noFill/>
        </p:spPr>
        <p:txBody>
          <a:bodyPr wrap="square" rtlCol="0">
            <a:spAutoFit/>
          </a:bodyPr>
          <a:lstStyle/>
          <a:p>
            <a:r>
              <a:rPr lang="en-GB" dirty="0" smtClean="0"/>
              <a:t>See </a:t>
            </a:r>
            <a:r>
              <a:rPr lang="en-GB" dirty="0" smtClean="0">
                <a:hlinkClick r:id="rId4"/>
              </a:rPr>
              <a:t>here</a:t>
            </a:r>
            <a:r>
              <a:rPr lang="en-GB" dirty="0" smtClean="0"/>
              <a:t> for a video of the 20 commonest radicals</a:t>
            </a:r>
            <a:endParaRPr lang="en-GB" dirty="0"/>
          </a:p>
        </p:txBody>
      </p:sp>
    </p:spTree>
    <p:extLst>
      <p:ext uri="{BB962C8B-B14F-4D97-AF65-F5344CB8AC3E}">
        <p14:creationId xmlns:p14="http://schemas.microsoft.com/office/powerpoint/2010/main" val="12775397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312" y="139083"/>
            <a:ext cx="8596668" cy="1320800"/>
          </a:xfrm>
        </p:spPr>
        <p:txBody>
          <a:bodyPr>
            <a:noAutofit/>
          </a:bodyPr>
          <a:lstStyle/>
          <a:p>
            <a:r>
              <a:rPr lang="en-GB" sz="2800" dirty="0" smtClean="0"/>
              <a:t>Radicals usually appear on the left-hand side of a character, sometimes at the top and sometimes at the bottom –and occasionally at the right…..</a:t>
            </a:r>
            <a:endParaRPr lang="en-GB" sz="2800" dirty="0"/>
          </a:p>
        </p:txBody>
      </p:sp>
      <p:sp>
        <p:nvSpPr>
          <p:cNvPr id="3" name="Content Placeholder 2"/>
          <p:cNvSpPr>
            <a:spLocks noGrp="1"/>
          </p:cNvSpPr>
          <p:nvPr>
            <p:ph idx="1"/>
          </p:nvPr>
        </p:nvSpPr>
        <p:spPr>
          <a:xfrm>
            <a:off x="677334" y="1615737"/>
            <a:ext cx="8596668" cy="4425626"/>
          </a:xfrm>
        </p:spPr>
        <p:txBody>
          <a:bodyPr>
            <a:normAutofit fontScale="92500" lnSpcReduction="10000"/>
          </a:bodyPr>
          <a:lstStyle/>
          <a:p>
            <a:pPr marL="0" indent="0">
              <a:buNone/>
            </a:pPr>
            <a:r>
              <a:rPr lang="en-GB" sz="2200" dirty="0" smtClean="0"/>
              <a:t>Spot the radicals in these characters </a:t>
            </a:r>
          </a:p>
          <a:p>
            <a:pPr marL="0" indent="0">
              <a:buNone/>
            </a:pPr>
            <a:r>
              <a:rPr lang="zh-CN" altLang="en-US" sz="4000" dirty="0" smtClean="0"/>
              <a:t>怕 </a:t>
            </a:r>
            <a:r>
              <a:rPr lang="en-GB" altLang="zh-CN" sz="2800" i="1" dirty="0" err="1" smtClean="0"/>
              <a:t>pà</a:t>
            </a:r>
            <a:r>
              <a:rPr lang="zh-CN" altLang="en-US" sz="2800" dirty="0" smtClean="0"/>
              <a:t> </a:t>
            </a:r>
            <a:r>
              <a:rPr lang="en-GB" altLang="zh-CN" sz="2800" dirty="0" smtClean="0"/>
              <a:t>fear</a:t>
            </a:r>
            <a:r>
              <a:rPr lang="zh-CN" altLang="en-US" sz="2800" dirty="0" smtClean="0"/>
              <a:t>                          </a:t>
            </a:r>
            <a:r>
              <a:rPr lang="zh-CN" altLang="en-US" sz="4000" dirty="0" smtClean="0"/>
              <a:t>草 </a:t>
            </a:r>
            <a:r>
              <a:rPr lang="en-GB" altLang="zh-CN" sz="2800" i="1" dirty="0" err="1" smtClean="0"/>
              <a:t>cǎo</a:t>
            </a:r>
            <a:r>
              <a:rPr lang="zh-CN" altLang="en-US" sz="2800" i="1" dirty="0" smtClean="0"/>
              <a:t>  </a:t>
            </a:r>
            <a:r>
              <a:rPr lang="en-GB" altLang="zh-CN" sz="2800" dirty="0" smtClean="0"/>
              <a:t>grass</a:t>
            </a:r>
          </a:p>
          <a:p>
            <a:pPr marL="0" indent="0">
              <a:buNone/>
            </a:pPr>
            <a:endParaRPr lang="en-GB" altLang="zh-CN" sz="1400" dirty="0"/>
          </a:p>
          <a:p>
            <a:pPr marL="0" indent="0">
              <a:buNone/>
            </a:pPr>
            <a:r>
              <a:rPr lang="zh-CN" altLang="en-US" sz="4000" dirty="0" smtClean="0"/>
              <a:t>钱 </a:t>
            </a:r>
            <a:r>
              <a:rPr lang="en-GB" altLang="zh-CN" sz="2800" i="1" dirty="0" err="1" smtClean="0"/>
              <a:t>qián</a:t>
            </a:r>
            <a:r>
              <a:rPr lang="zh-CN" altLang="en-US" sz="2800" dirty="0" smtClean="0"/>
              <a:t>  </a:t>
            </a:r>
            <a:r>
              <a:rPr lang="en-GB" altLang="zh-CN" sz="2800" dirty="0" smtClean="0"/>
              <a:t>money</a:t>
            </a:r>
            <a:r>
              <a:rPr lang="zh-CN" altLang="en-US" sz="4000" dirty="0" smtClean="0"/>
              <a:t>             话 </a:t>
            </a:r>
            <a:r>
              <a:rPr lang="en-GB" altLang="zh-CN" sz="2800" dirty="0" err="1" smtClean="0"/>
              <a:t>huà</a:t>
            </a:r>
            <a:r>
              <a:rPr lang="en-GB" altLang="zh-CN" sz="2800" dirty="0" smtClean="0"/>
              <a:t>  speech</a:t>
            </a:r>
          </a:p>
          <a:p>
            <a:pPr marL="0" indent="0">
              <a:buNone/>
            </a:pPr>
            <a:endParaRPr lang="en-GB" altLang="zh-CN" sz="2800" dirty="0"/>
          </a:p>
          <a:p>
            <a:pPr marL="0" indent="0">
              <a:buNone/>
            </a:pPr>
            <a:r>
              <a:rPr lang="zh-CN" altLang="en-US" sz="4000" dirty="0" smtClean="0"/>
              <a:t>海 </a:t>
            </a:r>
            <a:r>
              <a:rPr lang="en-GB" altLang="zh-CN" sz="2800" i="1" dirty="0" err="1" smtClean="0"/>
              <a:t>hǎi</a:t>
            </a:r>
            <a:r>
              <a:rPr lang="zh-CN" altLang="en-US" sz="2800" i="1" dirty="0" smtClean="0"/>
              <a:t>    </a:t>
            </a:r>
            <a:r>
              <a:rPr lang="en-GB" altLang="zh-CN" sz="2800" dirty="0" smtClean="0"/>
              <a:t>sea                        </a:t>
            </a:r>
            <a:r>
              <a:rPr lang="zh-CN" altLang="en-US" sz="4000" dirty="0" smtClean="0"/>
              <a:t>吃 </a:t>
            </a:r>
            <a:r>
              <a:rPr lang="en-GB" altLang="zh-CN" sz="2800" dirty="0" err="1" smtClean="0"/>
              <a:t>chī</a:t>
            </a:r>
            <a:r>
              <a:rPr lang="zh-CN" altLang="en-US" sz="2800" dirty="0" smtClean="0"/>
              <a:t>  </a:t>
            </a:r>
            <a:r>
              <a:rPr lang="en-GB" altLang="zh-CN" sz="2800" dirty="0" smtClean="0"/>
              <a:t>eat</a:t>
            </a:r>
          </a:p>
          <a:p>
            <a:pPr marL="0" indent="0">
              <a:buNone/>
            </a:pPr>
            <a:endParaRPr lang="en-GB" sz="2800" dirty="0"/>
          </a:p>
          <a:p>
            <a:pPr marL="0" indent="0">
              <a:buNone/>
            </a:pPr>
            <a:r>
              <a:rPr lang="zh-CN" altLang="en-US" sz="4000" dirty="0" smtClean="0"/>
              <a:t>推</a:t>
            </a:r>
            <a:r>
              <a:rPr lang="zh-CN" altLang="en-US" sz="2800" dirty="0" smtClean="0"/>
              <a:t> </a:t>
            </a:r>
            <a:r>
              <a:rPr lang="en-GB" altLang="zh-CN" sz="2800" i="1" dirty="0" err="1"/>
              <a:t>tuī</a:t>
            </a:r>
            <a:r>
              <a:rPr lang="zh-CN" altLang="en-US" sz="2800" dirty="0" smtClean="0"/>
              <a:t>    </a:t>
            </a:r>
            <a:r>
              <a:rPr lang="en-GB" altLang="zh-CN" sz="2800" dirty="0" smtClean="0"/>
              <a:t>push                      </a:t>
            </a:r>
            <a:r>
              <a:rPr lang="zh-CN" altLang="en-US" sz="4000" dirty="0" smtClean="0"/>
              <a:t>饭</a:t>
            </a:r>
            <a:r>
              <a:rPr lang="zh-CN" altLang="en-US" sz="5200" dirty="0" smtClean="0"/>
              <a:t> </a:t>
            </a:r>
            <a:r>
              <a:rPr lang="en-GB" altLang="zh-CN" sz="2600" i="1" dirty="0" err="1" smtClean="0"/>
              <a:t>fàn</a:t>
            </a:r>
            <a:r>
              <a:rPr lang="zh-CN" altLang="en-US" sz="2600" i="1" dirty="0" smtClean="0"/>
              <a:t>  </a:t>
            </a:r>
            <a:r>
              <a:rPr lang="en-GB" altLang="zh-CN" sz="2600" dirty="0" smtClean="0"/>
              <a:t>cooked rice, food</a:t>
            </a:r>
          </a:p>
          <a:p>
            <a:pPr marL="0" indent="0">
              <a:buNone/>
            </a:pPr>
            <a:endParaRPr lang="en-GB" altLang="zh-CN" sz="2600" dirty="0" smtClean="0"/>
          </a:p>
          <a:p>
            <a:pPr marL="0" indent="0">
              <a:buNone/>
            </a:pPr>
            <a:endParaRPr lang="en-GB" sz="2600" dirty="0" smtClean="0"/>
          </a:p>
          <a:p>
            <a:pPr marL="0" indent="0">
              <a:buNone/>
            </a:pPr>
            <a:endParaRPr lang="en-GB" sz="2800" dirty="0"/>
          </a:p>
        </p:txBody>
      </p:sp>
    </p:spTree>
    <p:extLst>
      <p:ext uri="{BB962C8B-B14F-4D97-AF65-F5344CB8AC3E}">
        <p14:creationId xmlns:p14="http://schemas.microsoft.com/office/powerpoint/2010/main" val="30228160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smtClean="0"/>
              <a:t>In some of them, the “phonetic” is also a common character; this doesn’t help with sound or meaning BUT it is another memory hook:</a:t>
            </a:r>
            <a:endParaRPr lang="en-GB" sz="2400" dirty="0"/>
          </a:p>
        </p:txBody>
      </p:sp>
      <p:sp>
        <p:nvSpPr>
          <p:cNvPr id="3" name="Content Placeholder 2"/>
          <p:cNvSpPr>
            <a:spLocks noGrp="1"/>
          </p:cNvSpPr>
          <p:nvPr>
            <p:ph idx="1"/>
          </p:nvPr>
        </p:nvSpPr>
        <p:spPr>
          <a:xfrm>
            <a:off x="355107" y="2391409"/>
            <a:ext cx="4361859" cy="2739885"/>
          </a:xfrm>
        </p:spPr>
        <p:txBody>
          <a:bodyPr>
            <a:normAutofit/>
          </a:bodyPr>
          <a:lstStyle/>
          <a:p>
            <a:pPr marL="0" indent="0">
              <a:buNone/>
            </a:pPr>
            <a:r>
              <a:rPr lang="zh-CN" altLang="en-US" sz="2800" dirty="0">
                <a:solidFill>
                  <a:prstClr val="white">
                    <a:lumMod val="75000"/>
                    <a:lumOff val="25000"/>
                  </a:prstClr>
                </a:solidFill>
              </a:rPr>
              <a:t>怕 </a:t>
            </a:r>
            <a:r>
              <a:rPr lang="en-GB" altLang="zh-CN" sz="2800" i="1" dirty="0" err="1" smtClean="0">
                <a:solidFill>
                  <a:prstClr val="white">
                    <a:lumMod val="75000"/>
                    <a:lumOff val="25000"/>
                  </a:prstClr>
                </a:solidFill>
              </a:rPr>
              <a:t>pà</a:t>
            </a:r>
            <a:r>
              <a:rPr lang="en-GB" altLang="zh-CN" sz="2800" i="1" dirty="0" smtClean="0">
                <a:solidFill>
                  <a:prstClr val="white">
                    <a:lumMod val="75000"/>
                    <a:lumOff val="25000"/>
                  </a:prstClr>
                </a:solidFill>
              </a:rPr>
              <a:t> </a:t>
            </a:r>
            <a:r>
              <a:rPr lang="en-GB" altLang="zh-CN" sz="2800" dirty="0" smtClean="0">
                <a:solidFill>
                  <a:prstClr val="white">
                    <a:lumMod val="75000"/>
                    <a:lumOff val="25000"/>
                  </a:prstClr>
                </a:solidFill>
              </a:rPr>
              <a:t>fear</a:t>
            </a:r>
            <a:r>
              <a:rPr lang="en-GB" altLang="zh-CN" sz="2800" i="1" dirty="0" smtClean="0">
                <a:solidFill>
                  <a:prstClr val="white">
                    <a:lumMod val="75000"/>
                    <a:lumOff val="25000"/>
                  </a:prstClr>
                </a:solidFill>
              </a:rPr>
              <a:t> - </a:t>
            </a:r>
            <a:r>
              <a:rPr lang="zh-CN" altLang="en-US" sz="2800" i="1" dirty="0" smtClean="0">
                <a:solidFill>
                  <a:prstClr val="white">
                    <a:lumMod val="75000"/>
                    <a:lumOff val="25000"/>
                  </a:prstClr>
                </a:solidFill>
              </a:rPr>
              <a:t> </a:t>
            </a:r>
            <a:r>
              <a:rPr lang="zh-CN" altLang="en-US" sz="2800" dirty="0" smtClean="0">
                <a:solidFill>
                  <a:prstClr val="white">
                    <a:lumMod val="75000"/>
                    <a:lumOff val="25000"/>
                  </a:prstClr>
                </a:solidFill>
              </a:rPr>
              <a:t>白</a:t>
            </a:r>
            <a:r>
              <a:rPr lang="zh-CN" altLang="en-US" sz="2800" i="1" dirty="0" smtClean="0">
                <a:solidFill>
                  <a:prstClr val="white">
                    <a:lumMod val="75000"/>
                    <a:lumOff val="25000"/>
                  </a:prstClr>
                </a:solidFill>
              </a:rPr>
              <a:t> </a:t>
            </a:r>
            <a:r>
              <a:rPr lang="en-US" altLang="zh-CN" sz="2800" i="1" dirty="0" err="1">
                <a:solidFill>
                  <a:prstClr val="white">
                    <a:lumMod val="75000"/>
                    <a:lumOff val="25000"/>
                  </a:prstClr>
                </a:solidFill>
              </a:rPr>
              <a:t>bái</a:t>
            </a:r>
            <a:r>
              <a:rPr lang="en-US" altLang="zh-CN" sz="2800" i="1" dirty="0">
                <a:solidFill>
                  <a:prstClr val="white">
                    <a:lumMod val="75000"/>
                    <a:lumOff val="25000"/>
                  </a:prstClr>
                </a:solidFill>
              </a:rPr>
              <a:t> </a:t>
            </a:r>
            <a:r>
              <a:rPr lang="en-GB" altLang="zh-CN" sz="2800" i="1" dirty="0" smtClean="0">
                <a:solidFill>
                  <a:prstClr val="white">
                    <a:lumMod val="75000"/>
                    <a:lumOff val="25000"/>
                  </a:prstClr>
                </a:solidFill>
              </a:rPr>
              <a:t>  white</a:t>
            </a:r>
          </a:p>
          <a:p>
            <a:pPr marL="0" indent="0">
              <a:buNone/>
            </a:pPr>
            <a:endParaRPr lang="en-GB" altLang="zh-CN" sz="2800" dirty="0" smtClean="0"/>
          </a:p>
          <a:p>
            <a:pPr marL="0" indent="0">
              <a:buNone/>
            </a:pPr>
            <a:r>
              <a:rPr lang="zh-CN" altLang="en-US" sz="2800" dirty="0" smtClean="0"/>
              <a:t>草 </a:t>
            </a:r>
            <a:r>
              <a:rPr lang="en-GB" altLang="zh-CN" sz="2800" i="1" dirty="0" err="1" smtClean="0">
                <a:latin typeface="Arial" panose="020B0604020202020204" pitchFamily="34" charset="0"/>
                <a:cs typeface="Arial" panose="020B0604020202020204" pitchFamily="34" charset="0"/>
              </a:rPr>
              <a:t>cǎo</a:t>
            </a:r>
            <a:r>
              <a:rPr lang="en-GB" altLang="zh-CN" sz="2800" i="1" dirty="0" smtClean="0"/>
              <a:t> </a:t>
            </a:r>
            <a:r>
              <a:rPr lang="en-GB" altLang="zh-CN" sz="2800" dirty="0" smtClean="0"/>
              <a:t>grass</a:t>
            </a:r>
            <a:r>
              <a:rPr lang="zh-CN" altLang="en-US" sz="2800" i="1" dirty="0" smtClean="0"/>
              <a:t>  </a:t>
            </a:r>
            <a:r>
              <a:rPr lang="en-GB" altLang="zh-CN" sz="2800" i="1" dirty="0" smtClean="0"/>
              <a:t>- </a:t>
            </a:r>
            <a:r>
              <a:rPr lang="zh-CN" altLang="en-US" sz="2800" dirty="0" smtClean="0"/>
              <a:t>早  </a:t>
            </a:r>
            <a:r>
              <a:rPr lang="en-US" altLang="zh-CN" sz="2800" dirty="0" err="1" smtClean="0">
                <a:latin typeface="Arial" panose="020B0604020202020204" pitchFamily="34" charset="0"/>
                <a:cs typeface="Arial" panose="020B0604020202020204" pitchFamily="34" charset="0"/>
              </a:rPr>
              <a:t>zǎo</a:t>
            </a:r>
            <a:r>
              <a:rPr lang="en-US" altLang="zh-CN" sz="2800" dirty="0" smtClean="0"/>
              <a:t> </a:t>
            </a:r>
            <a:r>
              <a:rPr lang="en-GB" altLang="zh-CN" sz="2800" i="1" dirty="0" smtClean="0"/>
              <a:t>  </a:t>
            </a:r>
            <a:r>
              <a:rPr lang="en-GB" altLang="zh-CN" sz="2800" dirty="0" smtClean="0"/>
              <a:t>early</a:t>
            </a:r>
          </a:p>
          <a:p>
            <a:pPr marL="0" indent="0">
              <a:buNone/>
            </a:pPr>
            <a:endParaRPr lang="en-GB" altLang="zh-CN" sz="2800" dirty="0" smtClean="0"/>
          </a:p>
        </p:txBody>
      </p:sp>
      <p:sp>
        <p:nvSpPr>
          <p:cNvPr id="4" name="Rectangle 3"/>
          <p:cNvSpPr/>
          <p:nvPr/>
        </p:nvSpPr>
        <p:spPr>
          <a:xfrm>
            <a:off x="355107" y="5099860"/>
            <a:ext cx="9924512" cy="523220"/>
          </a:xfrm>
          <a:prstGeom prst="rect">
            <a:avLst/>
          </a:prstGeom>
        </p:spPr>
        <p:txBody>
          <a:bodyPr wrap="none">
            <a:spAutoFit/>
          </a:bodyPr>
          <a:lstStyle/>
          <a:p>
            <a:r>
              <a:rPr lang="zh-CN" altLang="en-US" sz="2800" dirty="0"/>
              <a:t>饭 </a:t>
            </a:r>
            <a:r>
              <a:rPr lang="en-GB" altLang="zh-CN" sz="2800" i="1" dirty="0" err="1"/>
              <a:t>fàn</a:t>
            </a:r>
            <a:r>
              <a:rPr lang="zh-CN" altLang="en-US" sz="2800" i="1" dirty="0"/>
              <a:t>  </a:t>
            </a:r>
            <a:r>
              <a:rPr lang="en-GB" altLang="zh-CN" sz="2800" dirty="0"/>
              <a:t>cooked rice, </a:t>
            </a:r>
            <a:r>
              <a:rPr lang="en-GB" altLang="zh-CN" sz="2800" dirty="0" smtClean="0"/>
              <a:t>food – </a:t>
            </a:r>
            <a:r>
              <a:rPr lang="zh-CN" altLang="en-US" sz="2800" dirty="0" smtClean="0"/>
              <a:t>反 </a:t>
            </a:r>
            <a:r>
              <a:rPr lang="en-GB" altLang="zh-CN" sz="2800" i="1" dirty="0" err="1" smtClean="0">
                <a:latin typeface="Arial" panose="020B0604020202020204" pitchFamily="34" charset="0"/>
                <a:cs typeface="Arial" panose="020B0604020202020204" pitchFamily="34" charset="0"/>
              </a:rPr>
              <a:t>fǎn</a:t>
            </a:r>
            <a:r>
              <a:rPr lang="zh-CN" altLang="en-US" sz="2800" i="1" dirty="0" smtClean="0"/>
              <a:t>  </a:t>
            </a:r>
            <a:r>
              <a:rPr lang="en-GB" altLang="zh-CN" sz="2800" dirty="0" smtClean="0"/>
              <a:t>opposite, against, reverse</a:t>
            </a:r>
            <a:endParaRPr lang="en-GB" sz="2800" dirty="0"/>
          </a:p>
        </p:txBody>
      </p:sp>
      <p:sp>
        <p:nvSpPr>
          <p:cNvPr id="5" name="TextBox 4"/>
          <p:cNvSpPr txBox="1"/>
          <p:nvPr/>
        </p:nvSpPr>
        <p:spPr>
          <a:xfrm>
            <a:off x="5007982" y="2391409"/>
            <a:ext cx="5161929" cy="2200602"/>
          </a:xfrm>
          <a:prstGeom prst="rect">
            <a:avLst/>
          </a:prstGeom>
          <a:noFill/>
        </p:spPr>
        <p:txBody>
          <a:bodyPr wrap="square" rtlCol="0">
            <a:spAutoFit/>
          </a:bodyPr>
          <a:lstStyle/>
          <a:p>
            <a:pPr lvl="0">
              <a:spcBef>
                <a:spcPts val="1000"/>
              </a:spcBef>
              <a:buClr>
                <a:srgbClr val="90C226"/>
              </a:buClr>
              <a:buSzPct val="80000"/>
            </a:pPr>
            <a:r>
              <a:rPr lang="zh-CN" altLang="en-US" sz="2800" dirty="0">
                <a:solidFill>
                  <a:prstClr val="white">
                    <a:lumMod val="75000"/>
                    <a:lumOff val="25000"/>
                  </a:prstClr>
                </a:solidFill>
              </a:rPr>
              <a:t>话 </a:t>
            </a:r>
            <a:r>
              <a:rPr lang="en-GB" altLang="zh-CN" sz="2800" i="1" dirty="0" err="1">
                <a:solidFill>
                  <a:prstClr val="white">
                    <a:lumMod val="75000"/>
                    <a:lumOff val="25000"/>
                  </a:prstClr>
                </a:solidFill>
              </a:rPr>
              <a:t>huà</a:t>
            </a:r>
            <a:r>
              <a:rPr lang="en-GB" altLang="zh-CN" sz="2800" i="1" dirty="0">
                <a:solidFill>
                  <a:prstClr val="white">
                    <a:lumMod val="75000"/>
                    <a:lumOff val="25000"/>
                  </a:prstClr>
                </a:solidFill>
              </a:rPr>
              <a:t> speech – </a:t>
            </a:r>
            <a:r>
              <a:rPr lang="zh-CN" altLang="en-US" sz="2800" dirty="0">
                <a:solidFill>
                  <a:prstClr val="white">
                    <a:lumMod val="75000"/>
                    <a:lumOff val="25000"/>
                  </a:prstClr>
                </a:solidFill>
              </a:rPr>
              <a:t>舌 </a:t>
            </a:r>
            <a:r>
              <a:rPr lang="en-GB" altLang="zh-CN" sz="2800" i="1" dirty="0" err="1">
                <a:solidFill>
                  <a:prstClr val="white">
                    <a:lumMod val="75000"/>
                    <a:lumOff val="25000"/>
                  </a:prstClr>
                </a:solidFill>
              </a:rPr>
              <a:t>shé</a:t>
            </a:r>
            <a:r>
              <a:rPr lang="en-GB" altLang="zh-CN" sz="2800" i="1" dirty="0">
                <a:solidFill>
                  <a:prstClr val="white">
                    <a:lumMod val="75000"/>
                    <a:lumOff val="25000"/>
                  </a:prstClr>
                </a:solidFill>
              </a:rPr>
              <a:t>  </a:t>
            </a:r>
            <a:r>
              <a:rPr lang="en-GB" altLang="zh-CN" sz="2800" dirty="0">
                <a:solidFill>
                  <a:prstClr val="white">
                    <a:lumMod val="75000"/>
                    <a:lumOff val="25000"/>
                  </a:prstClr>
                </a:solidFill>
              </a:rPr>
              <a:t>tongue</a:t>
            </a:r>
            <a:r>
              <a:rPr lang="zh-CN" altLang="en-US" sz="2800" dirty="0">
                <a:solidFill>
                  <a:prstClr val="white">
                    <a:lumMod val="75000"/>
                    <a:lumOff val="25000"/>
                  </a:prstClr>
                </a:solidFill>
              </a:rPr>
              <a:t> </a:t>
            </a:r>
            <a:endParaRPr lang="en-GB" altLang="zh-CN" sz="2800" dirty="0">
              <a:solidFill>
                <a:prstClr val="white">
                  <a:lumMod val="75000"/>
                  <a:lumOff val="25000"/>
                </a:prstClr>
              </a:solidFill>
            </a:endParaRPr>
          </a:p>
          <a:p>
            <a:pPr lvl="0">
              <a:spcBef>
                <a:spcPts val="1000"/>
              </a:spcBef>
              <a:buClr>
                <a:srgbClr val="90C226"/>
              </a:buClr>
              <a:buSzPct val="80000"/>
            </a:pPr>
            <a:endParaRPr lang="en-GB" altLang="zh-CN" sz="2800" dirty="0" smtClean="0">
              <a:solidFill>
                <a:prstClr val="white">
                  <a:lumMod val="75000"/>
                  <a:lumOff val="25000"/>
                </a:prstClr>
              </a:solidFill>
            </a:endParaRPr>
          </a:p>
          <a:p>
            <a:pPr lvl="0">
              <a:spcBef>
                <a:spcPts val="1000"/>
              </a:spcBef>
              <a:buClr>
                <a:srgbClr val="90C226"/>
              </a:buClr>
              <a:buSzPct val="80000"/>
            </a:pPr>
            <a:endParaRPr lang="en-GB" altLang="zh-CN" sz="2800" dirty="0" smtClean="0">
              <a:solidFill>
                <a:prstClr val="white">
                  <a:lumMod val="75000"/>
                  <a:lumOff val="25000"/>
                </a:prstClr>
              </a:solidFill>
            </a:endParaRPr>
          </a:p>
          <a:p>
            <a:pPr lvl="0">
              <a:spcBef>
                <a:spcPts val="1000"/>
              </a:spcBef>
              <a:buClr>
                <a:srgbClr val="90C226"/>
              </a:buClr>
              <a:buSzPct val="80000"/>
            </a:pPr>
            <a:r>
              <a:rPr lang="zh-CN" altLang="en-US" sz="2800" dirty="0" smtClean="0">
                <a:solidFill>
                  <a:prstClr val="white">
                    <a:lumMod val="75000"/>
                    <a:lumOff val="25000"/>
                  </a:prstClr>
                </a:solidFill>
              </a:rPr>
              <a:t>海 </a:t>
            </a:r>
            <a:r>
              <a:rPr lang="en-GB" altLang="zh-CN" sz="2800" dirty="0" err="1">
                <a:solidFill>
                  <a:prstClr val="white">
                    <a:lumMod val="75000"/>
                    <a:lumOff val="25000"/>
                  </a:prstClr>
                </a:solidFill>
              </a:rPr>
              <a:t>hǎi</a:t>
            </a:r>
            <a:r>
              <a:rPr lang="en-GB" altLang="zh-CN" sz="2800" dirty="0">
                <a:solidFill>
                  <a:prstClr val="white">
                    <a:lumMod val="75000"/>
                    <a:lumOff val="25000"/>
                  </a:prstClr>
                </a:solidFill>
              </a:rPr>
              <a:t> sea</a:t>
            </a:r>
            <a:r>
              <a:rPr lang="zh-CN" altLang="en-US" sz="2800" dirty="0">
                <a:solidFill>
                  <a:prstClr val="white">
                    <a:lumMod val="75000"/>
                    <a:lumOff val="25000"/>
                  </a:prstClr>
                </a:solidFill>
              </a:rPr>
              <a:t>  </a:t>
            </a:r>
            <a:r>
              <a:rPr lang="en-US" altLang="zh-CN" sz="2800" dirty="0">
                <a:solidFill>
                  <a:prstClr val="white">
                    <a:lumMod val="75000"/>
                    <a:lumOff val="25000"/>
                  </a:prstClr>
                </a:solidFill>
              </a:rPr>
              <a:t>-</a:t>
            </a:r>
            <a:r>
              <a:rPr lang="zh-CN" altLang="en-US" sz="2800" dirty="0">
                <a:solidFill>
                  <a:prstClr val="white">
                    <a:lumMod val="75000"/>
                    <a:lumOff val="25000"/>
                  </a:prstClr>
                </a:solidFill>
              </a:rPr>
              <a:t> 每 </a:t>
            </a:r>
            <a:r>
              <a:rPr lang="en-GB" altLang="zh-CN" sz="2800" dirty="0" err="1">
                <a:solidFill>
                  <a:prstClr val="white">
                    <a:lumMod val="75000"/>
                    <a:lumOff val="25000"/>
                  </a:prstClr>
                </a:solidFill>
              </a:rPr>
              <a:t>měi</a:t>
            </a:r>
            <a:r>
              <a:rPr lang="zh-CN" altLang="en-US" sz="2800" dirty="0">
                <a:solidFill>
                  <a:prstClr val="white">
                    <a:lumMod val="75000"/>
                    <a:lumOff val="25000"/>
                  </a:prstClr>
                </a:solidFill>
              </a:rPr>
              <a:t>  </a:t>
            </a:r>
            <a:r>
              <a:rPr lang="en-GB" altLang="zh-CN" sz="2800" dirty="0">
                <a:solidFill>
                  <a:prstClr val="white">
                    <a:lumMod val="75000"/>
                    <a:lumOff val="25000"/>
                  </a:prstClr>
                </a:solidFill>
              </a:rPr>
              <a:t>each</a:t>
            </a:r>
            <a:endParaRPr lang="en-GB" sz="2800" i="1" dirty="0">
              <a:solidFill>
                <a:prstClr val="white">
                  <a:lumMod val="75000"/>
                  <a:lumOff val="25000"/>
                </a:prstClr>
              </a:solidFill>
            </a:endParaRPr>
          </a:p>
        </p:txBody>
      </p:sp>
    </p:spTree>
    <p:extLst>
      <p:ext uri="{BB962C8B-B14F-4D97-AF65-F5344CB8AC3E}">
        <p14:creationId xmlns:p14="http://schemas.microsoft.com/office/powerpoint/2010/main" val="3258862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fade">
                                      <p:cBhvr>
                                        <p:cTn id="2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In these character animations, can you work out which colour is the radical and which the phonetic?</a:t>
            </a:r>
            <a:endParaRPr lang="en-GB" sz="2800" dirty="0"/>
          </a:p>
        </p:txBody>
      </p:sp>
      <p:pic>
        <p:nvPicPr>
          <p:cNvPr id="2050" name="Picture 2" descr="Stroke animation"/>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943726" y="2644775"/>
            <a:ext cx="2632074" cy="26320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troke animation"/>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632201" y="2644775"/>
            <a:ext cx="2632074" cy="26320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troke animation"/>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17500" y="2644775"/>
            <a:ext cx="2635250" cy="2635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2323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animEffect transition="in" filter="wheel(1)">
                                      <p:cBhvr>
                                        <p:cTn id="7" dur="2000"/>
                                        <p:tgtEl>
                                          <p:spTgt spid="205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wheel(1)">
                                      <p:cBhvr>
                                        <p:cTn id="12" dur="2000"/>
                                        <p:tgtEl>
                                          <p:spTgt spid="205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wheel(1)">
                                      <p:cBhvr>
                                        <p:cTn id="1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8875039" cy="1320800"/>
          </a:xfrm>
        </p:spPr>
        <p:txBody>
          <a:bodyPr/>
          <a:lstStyle/>
          <a:p>
            <a:r>
              <a:rPr lang="en-GB" dirty="0" smtClean="0"/>
              <a:t>Writing characters: a question of balance</a:t>
            </a: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33" y="1593049"/>
            <a:ext cx="4857605" cy="2961196"/>
          </a:xfrm>
        </p:spPr>
      </p:pic>
      <p:sp>
        <p:nvSpPr>
          <p:cNvPr id="5" name="TextBox 4"/>
          <p:cNvSpPr txBox="1"/>
          <p:nvPr/>
        </p:nvSpPr>
        <p:spPr>
          <a:xfrm>
            <a:off x="6061084" y="1593049"/>
            <a:ext cx="2965142" cy="3170099"/>
          </a:xfrm>
          <a:prstGeom prst="rect">
            <a:avLst/>
          </a:prstGeom>
          <a:noFill/>
        </p:spPr>
        <p:txBody>
          <a:bodyPr wrap="square" rtlCol="0">
            <a:spAutoFit/>
          </a:bodyPr>
          <a:lstStyle/>
          <a:p>
            <a:r>
              <a:rPr lang="zh-CN" altLang="en-US" sz="20000" dirty="0" smtClean="0">
                <a:latin typeface="KaiTi" panose="02010609060101010101" pitchFamily="49" charset="-122"/>
                <a:ea typeface="KaiTi" panose="02010609060101010101" pitchFamily="49" charset="-122"/>
              </a:rPr>
              <a:t>均</a:t>
            </a:r>
            <a:endParaRPr lang="en-GB" sz="20000" dirty="0">
              <a:latin typeface="KaiTi" panose="02010609060101010101" pitchFamily="49" charset="-122"/>
              <a:ea typeface="KaiTi" panose="02010609060101010101" pitchFamily="49" charset="-122"/>
            </a:endParaRPr>
          </a:p>
        </p:txBody>
      </p:sp>
      <p:sp>
        <p:nvSpPr>
          <p:cNvPr id="6" name="TextBox 5"/>
          <p:cNvSpPr txBox="1"/>
          <p:nvPr/>
        </p:nvSpPr>
        <p:spPr>
          <a:xfrm>
            <a:off x="867647" y="4999085"/>
            <a:ext cx="8158579" cy="1077218"/>
          </a:xfrm>
          <a:prstGeom prst="rect">
            <a:avLst/>
          </a:prstGeom>
          <a:noFill/>
        </p:spPr>
        <p:txBody>
          <a:bodyPr wrap="square" rtlCol="0">
            <a:spAutoFit/>
          </a:bodyPr>
          <a:lstStyle/>
          <a:p>
            <a:r>
              <a:rPr lang="en-GB" sz="3200" dirty="0" smtClean="0">
                <a:solidFill>
                  <a:schemeClr val="accent1"/>
                </a:solidFill>
              </a:rPr>
              <a:t>Characters are not symmetrical, but they are always balanced and in proportion</a:t>
            </a:r>
            <a:endParaRPr lang="en-GB" sz="3200" dirty="0">
              <a:solidFill>
                <a:schemeClr val="accent1"/>
              </a:solidFill>
            </a:endParaRPr>
          </a:p>
        </p:txBody>
      </p:sp>
    </p:spTree>
    <p:extLst>
      <p:ext uri="{BB962C8B-B14F-4D97-AF65-F5344CB8AC3E}">
        <p14:creationId xmlns:p14="http://schemas.microsoft.com/office/powerpoint/2010/main" val="19140488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Every character fits harmoniously in a square</a:t>
            </a:r>
            <a:endParaRPr lang="en-GB" dirty="0"/>
          </a:p>
        </p:txBody>
      </p:sp>
      <p:sp>
        <p:nvSpPr>
          <p:cNvPr id="4" name="TextBox 3"/>
          <p:cNvSpPr txBox="1"/>
          <p:nvPr/>
        </p:nvSpPr>
        <p:spPr>
          <a:xfrm>
            <a:off x="677334" y="2352675"/>
            <a:ext cx="1180041" cy="646331"/>
          </a:xfrm>
          <a:prstGeom prst="rect">
            <a:avLst/>
          </a:prstGeom>
          <a:noFill/>
        </p:spPr>
        <p:txBody>
          <a:bodyPr wrap="square" rtlCol="0">
            <a:spAutoFit/>
          </a:bodyPr>
          <a:lstStyle/>
          <a:p>
            <a:r>
              <a:rPr lang="en-GB" dirty="0" smtClean="0"/>
              <a:t>From the simplest:</a:t>
            </a:r>
            <a:endParaRPr lang="en-GB" dirty="0"/>
          </a:p>
        </p:txBody>
      </p:sp>
      <p:sp>
        <p:nvSpPr>
          <p:cNvPr id="5" name="TextBox 4"/>
          <p:cNvSpPr txBox="1"/>
          <p:nvPr/>
        </p:nvSpPr>
        <p:spPr>
          <a:xfrm>
            <a:off x="5067299" y="2352674"/>
            <a:ext cx="1590675" cy="646331"/>
          </a:xfrm>
          <a:prstGeom prst="rect">
            <a:avLst/>
          </a:prstGeom>
          <a:noFill/>
        </p:spPr>
        <p:txBody>
          <a:bodyPr wrap="square" rtlCol="0">
            <a:spAutoFit/>
          </a:bodyPr>
          <a:lstStyle/>
          <a:p>
            <a:r>
              <a:rPr lang="en-GB" dirty="0" smtClean="0"/>
              <a:t>To the more complicated:</a:t>
            </a:r>
            <a:endParaRPr lang="en-GB" dirty="0"/>
          </a:p>
        </p:txBody>
      </p:sp>
      <p:pic>
        <p:nvPicPr>
          <p:cNvPr id="1028" name="Picture 4" descr="Stroke animation"/>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133974" y="3195636"/>
            <a:ext cx="3048000" cy="304800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troke animation"/>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77334" y="3195635"/>
            <a:ext cx="3048000"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9808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30"/>
                                        </p:tgtEl>
                                        <p:attrNameLst>
                                          <p:attrName>style.visibility</p:attrName>
                                        </p:attrNameLst>
                                      </p:cBhvr>
                                      <p:to>
                                        <p:strVal val="visible"/>
                                      </p:to>
                                    </p:set>
                                    <p:anim calcmode="lin" valueType="num">
                                      <p:cBhvr additive="base">
                                        <p:cTn id="11" dur="500" fill="hold"/>
                                        <p:tgtEl>
                                          <p:spTgt spid="1030"/>
                                        </p:tgtEl>
                                        <p:attrNameLst>
                                          <p:attrName>ppt_x</p:attrName>
                                        </p:attrNameLst>
                                      </p:cBhvr>
                                      <p:tavLst>
                                        <p:tav tm="0">
                                          <p:val>
                                            <p:strVal val="#ppt_x"/>
                                          </p:val>
                                        </p:tav>
                                        <p:tav tm="100000">
                                          <p:val>
                                            <p:strVal val="#ppt_x"/>
                                          </p:val>
                                        </p:tav>
                                      </p:tavLst>
                                    </p:anim>
                                    <p:anim calcmode="lin" valueType="num">
                                      <p:cBhvr additive="base">
                                        <p:cTn id="12"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028"/>
                                        </p:tgtEl>
                                        <p:attrNameLst>
                                          <p:attrName>style.visibility</p:attrName>
                                        </p:attrNameLst>
                                      </p:cBhvr>
                                      <p:to>
                                        <p:strVal val="visible"/>
                                      </p:to>
                                    </p:set>
                                    <p:anim calcmode="lin" valueType="num">
                                      <p:cBhvr additive="base">
                                        <p:cTn id="21" dur="500" fill="hold"/>
                                        <p:tgtEl>
                                          <p:spTgt spid="1028"/>
                                        </p:tgtEl>
                                        <p:attrNameLst>
                                          <p:attrName>ppt_x</p:attrName>
                                        </p:attrNameLst>
                                      </p:cBhvr>
                                      <p:tavLst>
                                        <p:tav tm="0">
                                          <p:val>
                                            <p:strVal val="#ppt_x"/>
                                          </p:val>
                                        </p:tav>
                                        <p:tav tm="100000">
                                          <p:val>
                                            <p:strVal val="#ppt_x"/>
                                          </p:val>
                                        </p:tav>
                                      </p:tavLst>
                                    </p:anim>
                                    <p:anim calcmode="lin" valueType="num">
                                      <p:cBhvr additive="base">
                                        <p:cTn id="22"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009" y="333375"/>
            <a:ext cx="9044174" cy="1320800"/>
          </a:xfrm>
        </p:spPr>
        <p:txBody>
          <a:bodyPr/>
          <a:lstStyle/>
          <a:p>
            <a:r>
              <a:rPr lang="en-GB" dirty="0" smtClean="0"/>
              <a:t>So it is best to practice on squared paper which you can download </a:t>
            </a:r>
            <a:r>
              <a:rPr lang="en-GB" dirty="0" smtClean="0">
                <a:hlinkClick r:id="rId2"/>
              </a:rPr>
              <a:t>here</a:t>
            </a:r>
            <a:endParaRPr lang="en-GB"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3009" y="2224881"/>
            <a:ext cx="2826327" cy="3657600"/>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03691" y="2224881"/>
            <a:ext cx="2743954" cy="36576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63230" y="2224881"/>
            <a:ext cx="2743953" cy="3657600"/>
          </a:xfrm>
          <a:prstGeom prst="rect">
            <a:avLst/>
          </a:prstGeom>
        </p:spPr>
      </p:pic>
    </p:spTree>
    <p:extLst>
      <p:ext uri="{BB962C8B-B14F-4D97-AF65-F5344CB8AC3E}">
        <p14:creationId xmlns:p14="http://schemas.microsoft.com/office/powerpoint/2010/main" val="23362675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42875"/>
            <a:ext cx="8596668" cy="1320800"/>
          </a:xfrm>
        </p:spPr>
        <p:txBody>
          <a:bodyPr>
            <a:noAutofit/>
          </a:bodyPr>
          <a:lstStyle/>
          <a:p>
            <a:r>
              <a:rPr lang="en-GB" sz="2800" dirty="0" smtClean="0"/>
              <a:t>There is a correct stroke order for writing characters and they never look quite right if you don’t follow it….but the rules are quite confusing</a:t>
            </a:r>
            <a:endParaRPr lang="en-GB" sz="2800" dirty="0"/>
          </a:p>
        </p:txBody>
      </p:sp>
      <p:sp>
        <p:nvSpPr>
          <p:cNvPr id="3" name="Content Placeholder 2"/>
          <p:cNvSpPr>
            <a:spLocks noGrp="1"/>
          </p:cNvSpPr>
          <p:nvPr>
            <p:ph idx="1"/>
          </p:nvPr>
        </p:nvSpPr>
        <p:spPr>
          <a:xfrm>
            <a:off x="677334" y="2160590"/>
            <a:ext cx="8596668" cy="439736"/>
          </a:xfrm>
        </p:spPr>
        <p:txBody>
          <a:bodyPr/>
          <a:lstStyle/>
          <a:p>
            <a:pPr marL="0" indent="0">
              <a:buNone/>
            </a:pPr>
            <a:r>
              <a:rPr lang="en-GB" dirty="0" smtClean="0"/>
              <a:t>So </a:t>
            </a:r>
            <a:r>
              <a:rPr lang="en-GB" dirty="0" smtClean="0">
                <a:hlinkClick r:id="rId2"/>
              </a:rPr>
              <a:t>here's</a:t>
            </a:r>
            <a:r>
              <a:rPr lang="en-GB" dirty="0" smtClean="0"/>
              <a:t> video that gives a simple guide:</a:t>
            </a:r>
            <a:endParaRPr lang="en-GB" dirty="0"/>
          </a:p>
        </p:txBody>
      </p:sp>
      <p:pic>
        <p:nvPicPr>
          <p:cNvPr id="4" name="Picture 3"/>
          <p:cNvPicPr>
            <a:picLocks noChangeAspect="1"/>
          </p:cNvPicPr>
          <p:nvPr/>
        </p:nvPicPr>
        <p:blipFill>
          <a:blip r:embed="rId3"/>
          <a:stretch>
            <a:fillRect/>
          </a:stretch>
        </p:blipFill>
        <p:spPr>
          <a:xfrm>
            <a:off x="1846706" y="2752725"/>
            <a:ext cx="6105524" cy="3434357"/>
          </a:xfrm>
          <a:prstGeom prst="rect">
            <a:avLst/>
          </a:prstGeom>
        </p:spPr>
      </p:pic>
    </p:spTree>
    <p:extLst>
      <p:ext uri="{BB962C8B-B14F-4D97-AF65-F5344CB8AC3E}">
        <p14:creationId xmlns:p14="http://schemas.microsoft.com/office/powerpoint/2010/main" val="21626730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Like most things with characters, practice is the best way to learn…</a:t>
            </a:r>
            <a:endParaRPr lang="en-GB" dirty="0"/>
          </a:p>
        </p:txBody>
      </p:sp>
      <p:sp>
        <p:nvSpPr>
          <p:cNvPr id="3" name="Content Placeholder 2"/>
          <p:cNvSpPr>
            <a:spLocks noGrp="1"/>
          </p:cNvSpPr>
          <p:nvPr>
            <p:ph idx="1"/>
          </p:nvPr>
        </p:nvSpPr>
        <p:spPr>
          <a:xfrm>
            <a:off x="677334" y="2160589"/>
            <a:ext cx="8596668" cy="368855"/>
          </a:xfrm>
        </p:spPr>
        <p:txBody>
          <a:bodyPr/>
          <a:lstStyle/>
          <a:p>
            <a:pPr marL="0" indent="0">
              <a:buNone/>
            </a:pPr>
            <a:r>
              <a:rPr lang="en-GB" dirty="0"/>
              <a:t>a</a:t>
            </a:r>
            <a:r>
              <a:rPr lang="en-GB" dirty="0" smtClean="0"/>
              <a:t>nd animated characters really help:</a:t>
            </a:r>
            <a:endParaRPr lang="en-GB" dirty="0"/>
          </a:p>
        </p:txBody>
      </p:sp>
      <p:pic>
        <p:nvPicPr>
          <p:cNvPr id="3076" name="Picture 4" descr="Stroke animation"/>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59336" y="2908032"/>
            <a:ext cx="2587625" cy="258762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troke animation"/>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681124" y="2908032"/>
            <a:ext cx="2587625" cy="2587626"/>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Stroke animation"/>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802912" y="2908032"/>
            <a:ext cx="2587625" cy="258762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2457" y="5703849"/>
            <a:ext cx="9451563" cy="769441"/>
          </a:xfrm>
          <a:prstGeom prst="rect">
            <a:avLst/>
          </a:prstGeom>
          <a:noFill/>
        </p:spPr>
        <p:txBody>
          <a:bodyPr wrap="square" rtlCol="0">
            <a:spAutoFit/>
          </a:bodyPr>
          <a:lstStyle/>
          <a:p>
            <a:r>
              <a:rPr lang="en-US" altLang="zh-CN" sz="4400" dirty="0" err="1" smtClean="0"/>
              <a:t>xiě</a:t>
            </a:r>
            <a:r>
              <a:rPr lang="en-US" altLang="zh-CN" sz="4400" dirty="0" smtClean="0"/>
              <a:t> </a:t>
            </a:r>
            <a:r>
              <a:rPr lang="en-US" altLang="zh-CN" sz="4400" dirty="0" err="1" smtClean="0"/>
              <a:t>hàn</a:t>
            </a:r>
            <a:r>
              <a:rPr lang="en-US" altLang="zh-CN" sz="4400" dirty="0" smtClean="0"/>
              <a:t> </a:t>
            </a:r>
            <a:r>
              <a:rPr lang="en-US" altLang="zh-CN" sz="4400" dirty="0" err="1" smtClean="0"/>
              <a:t>zì</a:t>
            </a:r>
            <a:r>
              <a:rPr lang="en-US" altLang="zh-CN" sz="4400" dirty="0" smtClean="0"/>
              <a:t>   </a:t>
            </a:r>
            <a:r>
              <a:rPr lang="en-GB" altLang="zh-CN" sz="4400" dirty="0" smtClean="0"/>
              <a:t>write Chinese characters</a:t>
            </a:r>
            <a:endParaRPr lang="en-GB" sz="4400" dirty="0"/>
          </a:p>
        </p:txBody>
      </p:sp>
    </p:spTree>
    <p:extLst>
      <p:ext uri="{BB962C8B-B14F-4D97-AF65-F5344CB8AC3E}">
        <p14:creationId xmlns:p14="http://schemas.microsoft.com/office/powerpoint/2010/main" val="39114918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25912" y="2443163"/>
            <a:ext cx="4692401" cy="2639476"/>
          </a:xfrm>
          <a:prstGeom prst="rect">
            <a:avLst/>
          </a:prstGeom>
        </p:spPr>
      </p:pic>
      <p:sp>
        <p:nvSpPr>
          <p:cNvPr id="5" name="TextBox 4"/>
          <p:cNvSpPr txBox="1"/>
          <p:nvPr/>
        </p:nvSpPr>
        <p:spPr>
          <a:xfrm>
            <a:off x="1482436" y="5260769"/>
            <a:ext cx="1828800" cy="369332"/>
          </a:xfrm>
          <a:prstGeom prst="rect">
            <a:avLst/>
          </a:prstGeom>
          <a:noFill/>
        </p:spPr>
        <p:txBody>
          <a:bodyPr wrap="square" rtlCol="0">
            <a:spAutoFit/>
          </a:bodyPr>
          <a:lstStyle/>
          <a:p>
            <a:r>
              <a:rPr lang="en-GB" dirty="0" smtClean="0">
                <a:hlinkClick r:id="rId3"/>
              </a:rPr>
              <a:t>www.mdbg.net</a:t>
            </a:r>
            <a:r>
              <a:rPr lang="en-GB" dirty="0" smtClean="0"/>
              <a:t> </a:t>
            </a:r>
            <a:endParaRPr lang="en-GB" dirty="0"/>
          </a:p>
        </p:txBody>
      </p:sp>
      <p:pic>
        <p:nvPicPr>
          <p:cNvPr id="6" name="Picture 5"/>
          <p:cNvPicPr>
            <a:picLocks noChangeAspect="1"/>
          </p:cNvPicPr>
          <p:nvPr/>
        </p:nvPicPr>
        <p:blipFill>
          <a:blip r:embed="rId4"/>
          <a:stretch>
            <a:fillRect/>
          </a:stretch>
        </p:blipFill>
        <p:spPr>
          <a:xfrm>
            <a:off x="5347527" y="2443163"/>
            <a:ext cx="4692402" cy="2639476"/>
          </a:xfrm>
          <a:prstGeom prst="rect">
            <a:avLst/>
          </a:prstGeom>
        </p:spPr>
      </p:pic>
      <p:sp>
        <p:nvSpPr>
          <p:cNvPr id="7" name="TextBox 6"/>
          <p:cNvSpPr txBox="1"/>
          <p:nvPr/>
        </p:nvSpPr>
        <p:spPr>
          <a:xfrm>
            <a:off x="5878286" y="5122269"/>
            <a:ext cx="3526971" cy="646331"/>
          </a:xfrm>
          <a:prstGeom prst="rect">
            <a:avLst/>
          </a:prstGeom>
          <a:noFill/>
        </p:spPr>
        <p:txBody>
          <a:bodyPr wrap="square" rtlCol="0">
            <a:spAutoFit/>
          </a:bodyPr>
          <a:lstStyle/>
          <a:p>
            <a:r>
              <a:rPr lang="en-GB" dirty="0">
                <a:hlinkClick r:id="rId5"/>
              </a:rPr>
              <a:t>http://</a:t>
            </a:r>
            <a:r>
              <a:rPr lang="en-GB" dirty="0" smtClean="0">
                <a:hlinkClick r:id="rId5"/>
              </a:rPr>
              <a:t>www.yellowbridge.com/chinese/dictionary.php</a:t>
            </a:r>
            <a:r>
              <a:rPr lang="en-GB" dirty="0" smtClean="0"/>
              <a:t> </a:t>
            </a:r>
            <a:endParaRPr lang="en-GB" dirty="0"/>
          </a:p>
        </p:txBody>
      </p:sp>
      <p:sp>
        <p:nvSpPr>
          <p:cNvPr id="8" name="TextBox 7"/>
          <p:cNvSpPr txBox="1"/>
          <p:nvPr/>
        </p:nvSpPr>
        <p:spPr>
          <a:xfrm>
            <a:off x="325913" y="586292"/>
            <a:ext cx="9714016" cy="1292662"/>
          </a:xfrm>
          <a:prstGeom prst="rect">
            <a:avLst/>
          </a:prstGeom>
          <a:noFill/>
        </p:spPr>
        <p:txBody>
          <a:bodyPr wrap="square" rtlCol="0">
            <a:spAutoFit/>
          </a:bodyPr>
          <a:lstStyle/>
          <a:p>
            <a:r>
              <a:rPr lang="en-GB" sz="2600" dirty="0" smtClean="0">
                <a:solidFill>
                  <a:schemeClr val="accent1"/>
                </a:solidFill>
              </a:rPr>
              <a:t>There are several online dictionaries which give you both animated stroke order and sound files for pronunciation. These are two of the best:</a:t>
            </a:r>
            <a:endParaRPr lang="en-GB" sz="2600" dirty="0">
              <a:solidFill>
                <a:schemeClr val="accent1"/>
              </a:solidFill>
            </a:endParaRPr>
          </a:p>
        </p:txBody>
      </p:sp>
      <p:sp>
        <p:nvSpPr>
          <p:cNvPr id="2" name="TextBox 1"/>
          <p:cNvSpPr txBox="1"/>
          <p:nvPr/>
        </p:nvSpPr>
        <p:spPr>
          <a:xfrm>
            <a:off x="660013" y="5946730"/>
            <a:ext cx="8229600" cy="646331"/>
          </a:xfrm>
          <a:prstGeom prst="rect">
            <a:avLst/>
          </a:prstGeom>
          <a:noFill/>
          <a:ln w="31750">
            <a:solidFill>
              <a:schemeClr val="accent1"/>
            </a:solidFill>
          </a:ln>
        </p:spPr>
        <p:txBody>
          <a:bodyPr wrap="square" rtlCol="0">
            <a:spAutoFit/>
          </a:bodyPr>
          <a:lstStyle/>
          <a:p>
            <a:r>
              <a:rPr lang="en-GB" b="1" dirty="0" smtClean="0"/>
              <a:t>There are links to MDBG entries for all the characters in the Programme of Study in the accompanying vocabulary list</a:t>
            </a:r>
            <a:endParaRPr lang="en-GB" b="1" dirty="0"/>
          </a:p>
        </p:txBody>
      </p:sp>
    </p:spTree>
    <p:extLst>
      <p:ext uri="{BB962C8B-B14F-4D97-AF65-F5344CB8AC3E}">
        <p14:creationId xmlns:p14="http://schemas.microsoft.com/office/powerpoint/2010/main" val="6195674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33350"/>
            <a:ext cx="8596668" cy="1320800"/>
          </a:xfrm>
        </p:spPr>
        <p:txBody>
          <a:bodyPr>
            <a:normAutofit fontScale="90000"/>
          </a:bodyPr>
          <a:lstStyle/>
          <a:p>
            <a:r>
              <a:rPr lang="en-GB" sz="4900" dirty="0" err="1" smtClean="0"/>
              <a:t>N.B.</a:t>
            </a:r>
            <a:r>
              <a:rPr lang="en-GB" dirty="0" err="1" smtClean="0"/>
              <a:t>There</a:t>
            </a:r>
            <a:r>
              <a:rPr lang="en-GB" dirty="0" smtClean="0"/>
              <a:t> is no relation between the complexity of a character and its meaning</a:t>
            </a:r>
            <a:endParaRPr lang="en-GB" dirty="0"/>
          </a:p>
        </p:txBody>
      </p:sp>
      <p:sp>
        <p:nvSpPr>
          <p:cNvPr id="3" name="Content Placeholder 2"/>
          <p:cNvSpPr>
            <a:spLocks noGrp="1"/>
          </p:cNvSpPr>
          <p:nvPr>
            <p:ph idx="1"/>
          </p:nvPr>
        </p:nvSpPr>
        <p:spPr>
          <a:xfrm>
            <a:off x="677334" y="1798639"/>
            <a:ext cx="8596668" cy="3880773"/>
          </a:xfrm>
        </p:spPr>
        <p:txBody>
          <a:bodyPr/>
          <a:lstStyle/>
          <a:p>
            <a:r>
              <a:rPr lang="en-GB" dirty="0" smtClean="0"/>
              <a:t>Learning to write characters takes longer than learning oral vocabulary</a:t>
            </a:r>
          </a:p>
          <a:p>
            <a:r>
              <a:rPr lang="en-GB" dirty="0" smtClean="0"/>
              <a:t>DO NOT expect your students to be able to write all they can say</a:t>
            </a:r>
          </a:p>
          <a:p>
            <a:r>
              <a:rPr lang="en-GB" dirty="0" smtClean="0"/>
              <a:t>DO NOT worry about this!</a:t>
            </a:r>
          </a:p>
          <a:p>
            <a:r>
              <a:rPr lang="en-GB" dirty="0" smtClean="0"/>
              <a:t>Time spent at this stage getting familiar with the basics of characters is invaluable for the future</a:t>
            </a:r>
          </a:p>
          <a:p>
            <a:r>
              <a:rPr lang="en-GB" dirty="0" smtClean="0"/>
              <a:t>Time spent writing a few characters correctly and attractively is time well-spent</a:t>
            </a:r>
          </a:p>
          <a:p>
            <a:r>
              <a:rPr lang="en-GB" dirty="0" smtClean="0"/>
              <a:t>Concentrate on characters that are useful in the classroom and are fun for your students</a:t>
            </a:r>
          </a:p>
          <a:p>
            <a:r>
              <a:rPr lang="en-GB" dirty="0" smtClean="0"/>
              <a:t>Incorporate some character practice into every lesson – it doesn’t have to be a routine but keep emphasizing the basics</a:t>
            </a:r>
            <a:endParaRPr lang="en-GB" dirty="0"/>
          </a:p>
        </p:txBody>
      </p:sp>
    </p:spTree>
    <p:extLst>
      <p:ext uri="{BB962C8B-B14F-4D97-AF65-F5344CB8AC3E}">
        <p14:creationId xmlns:p14="http://schemas.microsoft.com/office/powerpoint/2010/main" val="3391685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640" y="538042"/>
            <a:ext cx="5715000" cy="5715000"/>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355" y="716923"/>
            <a:ext cx="8555752" cy="4812610"/>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5220" y="1382751"/>
            <a:ext cx="2293336" cy="3936893"/>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5817" y="581968"/>
            <a:ext cx="8936470" cy="4947565"/>
          </a:xfrm>
          <a:prstGeom prst="rect">
            <a:avLst/>
          </a:prstGeom>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12519" y="512027"/>
            <a:ext cx="5814121" cy="5767031"/>
          </a:xfrm>
          <a:prstGeom prst="rect">
            <a:avLst/>
          </a:prstGeom>
        </p:spPr>
      </p:pic>
      <p:pic>
        <p:nvPicPr>
          <p:cNvPr id="17" name="Picture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28277" y="1187412"/>
            <a:ext cx="3722688" cy="4925403"/>
          </a:xfrm>
          <a:prstGeom prst="rect">
            <a:avLst/>
          </a:prstGeom>
        </p:spPr>
      </p:pic>
      <p:pic>
        <p:nvPicPr>
          <p:cNvPr id="18" name="Picture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89671" y="538043"/>
            <a:ext cx="3999899" cy="5574772"/>
          </a:xfrm>
          <a:prstGeom prst="rect">
            <a:avLst/>
          </a:prstGeom>
        </p:spPr>
      </p:pic>
      <p:sp>
        <p:nvSpPr>
          <p:cNvPr id="2" name="TextBox 1"/>
          <p:cNvSpPr txBox="1"/>
          <p:nvPr/>
        </p:nvSpPr>
        <p:spPr>
          <a:xfrm>
            <a:off x="9810405" y="1717288"/>
            <a:ext cx="2115732" cy="2677656"/>
          </a:xfrm>
          <a:prstGeom prst="rect">
            <a:avLst/>
          </a:prstGeom>
          <a:noFill/>
        </p:spPr>
        <p:txBody>
          <a:bodyPr wrap="square" rtlCol="0">
            <a:spAutoFit/>
          </a:bodyPr>
          <a:lstStyle/>
          <a:p>
            <a:r>
              <a:rPr lang="en-GB" sz="2800" b="1" dirty="0" smtClean="0"/>
              <a:t>In real life, characters come in all shapes, sizes and situations!!</a:t>
            </a:r>
            <a:endParaRPr lang="en-GB" sz="2800" b="1" dirty="0"/>
          </a:p>
        </p:txBody>
      </p:sp>
    </p:spTree>
    <p:extLst>
      <p:ext uri="{BB962C8B-B14F-4D97-AF65-F5344CB8AC3E}">
        <p14:creationId xmlns:p14="http://schemas.microsoft.com/office/powerpoint/2010/main" val="2104986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5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xit" presetSubtype="4" fill="hold" nodeType="afterEffect">
                                  <p:stCondLst>
                                    <p:cond delay="500"/>
                                  </p:stCondLst>
                                  <p:childTnLst>
                                    <p:anim calcmode="lin" valueType="num">
                                      <p:cBhvr additive="base">
                                        <p:cTn id="11" dur="500"/>
                                        <p:tgtEl>
                                          <p:spTgt spid="9"/>
                                        </p:tgtEl>
                                        <p:attrNameLst>
                                          <p:attrName>ppt_x</p:attrName>
                                        </p:attrNameLst>
                                      </p:cBhvr>
                                      <p:tavLst>
                                        <p:tav tm="0">
                                          <p:val>
                                            <p:strVal val="ppt_x"/>
                                          </p:val>
                                        </p:tav>
                                        <p:tav tm="100000">
                                          <p:val>
                                            <p:strVal val="ppt_x"/>
                                          </p:val>
                                        </p:tav>
                                      </p:tavLst>
                                    </p:anim>
                                    <p:anim calcmode="lin" valueType="num">
                                      <p:cBhvr additive="base">
                                        <p:cTn id="12" dur="500"/>
                                        <p:tgtEl>
                                          <p:spTgt spid="9"/>
                                        </p:tgtEl>
                                        <p:attrNameLst>
                                          <p:attrName>ppt_y</p:attrName>
                                        </p:attrNameLst>
                                      </p:cBhvr>
                                      <p:tavLst>
                                        <p:tav tm="0">
                                          <p:val>
                                            <p:strVal val="ppt_y"/>
                                          </p:val>
                                        </p:tav>
                                        <p:tav tm="100000">
                                          <p:val>
                                            <p:strVal val="1+ppt_h/2"/>
                                          </p:val>
                                        </p:tav>
                                      </p:tavLst>
                                    </p:anim>
                                    <p:set>
                                      <p:cBhvr>
                                        <p:cTn id="13" dur="1" fill="hold">
                                          <p:stCondLst>
                                            <p:cond delay="499"/>
                                          </p:stCondLst>
                                        </p:cTn>
                                        <p:tgtEl>
                                          <p:spTgt spid="9"/>
                                        </p:tgtEl>
                                        <p:attrNameLst>
                                          <p:attrName>style.visibility</p:attrName>
                                        </p:attrNameLst>
                                      </p:cBhvr>
                                      <p:to>
                                        <p:strVal val="hidden"/>
                                      </p:to>
                                    </p:set>
                                  </p:childTnLst>
                                </p:cTn>
                              </p:par>
                            </p:childTnLst>
                          </p:cTn>
                        </p:par>
                        <p:par>
                          <p:cTn id="14" fill="hold">
                            <p:stCondLst>
                              <p:cond delay="2000"/>
                            </p:stCondLst>
                            <p:childTnLst>
                              <p:par>
                                <p:cTn id="15" presetID="14" presetClass="entr" presetSubtype="10" fill="hold" nodeType="afterEffect">
                                  <p:stCondLst>
                                    <p:cond delay="50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750"/>
                                        <p:tgtEl>
                                          <p:spTgt spid="11"/>
                                        </p:tgtEl>
                                      </p:cBhvr>
                                    </p:animEffect>
                                  </p:childTnLst>
                                </p:cTn>
                              </p:par>
                            </p:childTnLst>
                          </p:cTn>
                        </p:par>
                        <p:par>
                          <p:cTn id="18" fill="hold">
                            <p:stCondLst>
                              <p:cond delay="3250"/>
                            </p:stCondLst>
                            <p:childTnLst>
                              <p:par>
                                <p:cTn id="19" presetID="16" presetClass="exit" presetSubtype="21" fill="hold" nodeType="afterEffect">
                                  <p:stCondLst>
                                    <p:cond delay="1000"/>
                                  </p:stCondLst>
                                  <p:childTnLst>
                                    <p:animEffect transition="out" filter="barn(inVertical)">
                                      <p:cBhvr>
                                        <p:cTn id="20" dur="750"/>
                                        <p:tgtEl>
                                          <p:spTgt spid="11"/>
                                        </p:tgtEl>
                                      </p:cBhvr>
                                    </p:animEffect>
                                    <p:set>
                                      <p:cBhvr>
                                        <p:cTn id="21" dur="1" fill="hold">
                                          <p:stCondLst>
                                            <p:cond delay="749"/>
                                          </p:stCondLst>
                                        </p:cTn>
                                        <p:tgtEl>
                                          <p:spTgt spid="11"/>
                                        </p:tgtEl>
                                        <p:attrNameLst>
                                          <p:attrName>style.visibility</p:attrName>
                                        </p:attrNameLst>
                                      </p:cBhvr>
                                      <p:to>
                                        <p:strVal val="hidden"/>
                                      </p:to>
                                    </p:set>
                                  </p:childTnLst>
                                </p:cTn>
                              </p:par>
                            </p:childTnLst>
                          </p:cTn>
                        </p:par>
                        <p:par>
                          <p:cTn id="22" fill="hold">
                            <p:stCondLst>
                              <p:cond delay="5000"/>
                            </p:stCondLst>
                            <p:childTnLst>
                              <p:par>
                                <p:cTn id="23" presetID="53" presetClass="entr" presetSubtype="16" fill="hold" nodeType="afterEffect">
                                  <p:stCondLst>
                                    <p:cond delay="500"/>
                                  </p:stCondLst>
                                  <p:childTnLst>
                                    <p:set>
                                      <p:cBhvr>
                                        <p:cTn id="24" dur="1" fill="hold">
                                          <p:stCondLst>
                                            <p:cond delay="0"/>
                                          </p:stCondLst>
                                        </p:cTn>
                                        <p:tgtEl>
                                          <p:spTgt spid="12"/>
                                        </p:tgtEl>
                                        <p:attrNameLst>
                                          <p:attrName>style.visibility</p:attrName>
                                        </p:attrNameLst>
                                      </p:cBhvr>
                                      <p:to>
                                        <p:strVal val="visible"/>
                                      </p:to>
                                    </p:set>
                                    <p:anim calcmode="lin" valueType="num">
                                      <p:cBhvr>
                                        <p:cTn id="25" dur="750" fill="hold"/>
                                        <p:tgtEl>
                                          <p:spTgt spid="12"/>
                                        </p:tgtEl>
                                        <p:attrNameLst>
                                          <p:attrName>ppt_w</p:attrName>
                                        </p:attrNameLst>
                                      </p:cBhvr>
                                      <p:tavLst>
                                        <p:tav tm="0">
                                          <p:val>
                                            <p:fltVal val="0"/>
                                          </p:val>
                                        </p:tav>
                                        <p:tav tm="100000">
                                          <p:val>
                                            <p:strVal val="#ppt_w"/>
                                          </p:val>
                                        </p:tav>
                                      </p:tavLst>
                                    </p:anim>
                                    <p:anim calcmode="lin" valueType="num">
                                      <p:cBhvr>
                                        <p:cTn id="26" dur="750" fill="hold"/>
                                        <p:tgtEl>
                                          <p:spTgt spid="12"/>
                                        </p:tgtEl>
                                        <p:attrNameLst>
                                          <p:attrName>ppt_h</p:attrName>
                                        </p:attrNameLst>
                                      </p:cBhvr>
                                      <p:tavLst>
                                        <p:tav tm="0">
                                          <p:val>
                                            <p:fltVal val="0"/>
                                          </p:val>
                                        </p:tav>
                                        <p:tav tm="100000">
                                          <p:val>
                                            <p:strVal val="#ppt_h"/>
                                          </p:val>
                                        </p:tav>
                                      </p:tavLst>
                                    </p:anim>
                                    <p:animEffect transition="in" filter="fade">
                                      <p:cBhvr>
                                        <p:cTn id="27" dur="750"/>
                                        <p:tgtEl>
                                          <p:spTgt spid="12"/>
                                        </p:tgtEl>
                                      </p:cBhvr>
                                    </p:animEffect>
                                  </p:childTnLst>
                                </p:cTn>
                              </p:par>
                            </p:childTnLst>
                          </p:cTn>
                        </p:par>
                        <p:par>
                          <p:cTn id="28" fill="hold">
                            <p:stCondLst>
                              <p:cond delay="6250"/>
                            </p:stCondLst>
                            <p:childTnLst>
                              <p:par>
                                <p:cTn id="29" presetID="6" presetClass="emph" presetSubtype="0" fill="hold" nodeType="afterEffect">
                                  <p:stCondLst>
                                    <p:cond delay="500"/>
                                  </p:stCondLst>
                                  <p:childTnLst>
                                    <p:animScale>
                                      <p:cBhvr>
                                        <p:cTn id="30" dur="2000" fill="hold"/>
                                        <p:tgtEl>
                                          <p:spTgt spid="12"/>
                                        </p:tgtEl>
                                      </p:cBhvr>
                                      <p:by x="150000" y="150000"/>
                                    </p:animScale>
                                  </p:childTnLst>
                                </p:cTn>
                              </p:par>
                            </p:childTnLst>
                          </p:cTn>
                        </p:par>
                        <p:par>
                          <p:cTn id="31" fill="hold">
                            <p:stCondLst>
                              <p:cond delay="8750"/>
                            </p:stCondLst>
                            <p:childTnLst>
                              <p:par>
                                <p:cTn id="32" presetID="1" presetClass="exit" presetSubtype="0" fill="hold" nodeType="afterEffect">
                                  <p:stCondLst>
                                    <p:cond delay="500"/>
                                  </p:stCondLst>
                                  <p:childTnLst>
                                    <p:set>
                                      <p:cBhvr>
                                        <p:cTn id="33" dur="1" fill="hold">
                                          <p:stCondLst>
                                            <p:cond delay="499"/>
                                          </p:stCondLst>
                                        </p:cTn>
                                        <p:tgtEl>
                                          <p:spTgt spid="12"/>
                                        </p:tgtEl>
                                        <p:attrNameLst>
                                          <p:attrName>style.visibility</p:attrName>
                                        </p:attrNameLst>
                                      </p:cBhvr>
                                      <p:to>
                                        <p:strVal val="hidden"/>
                                      </p:to>
                                    </p:set>
                                  </p:childTnLst>
                                </p:cTn>
                              </p:par>
                            </p:childTnLst>
                          </p:cTn>
                        </p:par>
                        <p:par>
                          <p:cTn id="34" fill="hold">
                            <p:stCondLst>
                              <p:cond delay="9750"/>
                            </p:stCondLst>
                            <p:childTnLst>
                              <p:par>
                                <p:cTn id="35" presetID="22" presetClass="entr" presetSubtype="8" fill="hold" nodeType="afterEffect">
                                  <p:stCondLst>
                                    <p:cond delay="50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par>
                          <p:cTn id="38" fill="hold">
                            <p:stCondLst>
                              <p:cond delay="10750"/>
                            </p:stCondLst>
                            <p:childTnLst>
                              <p:par>
                                <p:cTn id="39" presetID="16" presetClass="exit" presetSubtype="21" fill="hold" nodeType="afterEffect">
                                  <p:stCondLst>
                                    <p:cond delay="1000"/>
                                  </p:stCondLst>
                                  <p:childTnLst>
                                    <p:animEffect transition="out" filter="barn(inVertical)">
                                      <p:cBhvr>
                                        <p:cTn id="40" dur="1000"/>
                                        <p:tgtEl>
                                          <p:spTgt spid="18"/>
                                        </p:tgtEl>
                                      </p:cBhvr>
                                    </p:animEffect>
                                    <p:set>
                                      <p:cBhvr>
                                        <p:cTn id="41" dur="1" fill="hold">
                                          <p:stCondLst>
                                            <p:cond delay="999"/>
                                          </p:stCondLst>
                                        </p:cTn>
                                        <p:tgtEl>
                                          <p:spTgt spid="18"/>
                                        </p:tgtEl>
                                        <p:attrNameLst>
                                          <p:attrName>style.visibility</p:attrName>
                                        </p:attrNameLst>
                                      </p:cBhvr>
                                      <p:to>
                                        <p:strVal val="hidden"/>
                                      </p:to>
                                    </p:set>
                                  </p:childTnLst>
                                </p:cTn>
                              </p:par>
                            </p:childTnLst>
                          </p:cTn>
                        </p:par>
                        <p:par>
                          <p:cTn id="42" fill="hold">
                            <p:stCondLst>
                              <p:cond delay="12750"/>
                            </p:stCondLst>
                            <p:childTnLst>
                              <p:par>
                                <p:cTn id="43" presetID="1" presetClass="entr" presetSubtype="0" fill="hold" nodeType="afterEffect">
                                  <p:stCondLst>
                                    <p:cond delay="500"/>
                                  </p:stCondLst>
                                  <p:childTnLst>
                                    <p:set>
                                      <p:cBhvr>
                                        <p:cTn id="44" dur="1" fill="hold">
                                          <p:stCondLst>
                                            <p:cond delay="1999"/>
                                          </p:stCondLst>
                                        </p:cTn>
                                        <p:tgtEl>
                                          <p:spTgt spid="15"/>
                                        </p:tgtEl>
                                        <p:attrNameLst>
                                          <p:attrName>style.visibility</p:attrName>
                                        </p:attrNameLst>
                                      </p:cBhvr>
                                      <p:to>
                                        <p:strVal val="visible"/>
                                      </p:to>
                                    </p:set>
                                  </p:childTnLst>
                                </p:cTn>
                              </p:par>
                            </p:childTnLst>
                          </p:cTn>
                        </p:par>
                        <p:par>
                          <p:cTn id="45" fill="hold">
                            <p:stCondLst>
                              <p:cond delay="15250"/>
                            </p:stCondLst>
                            <p:childTnLst>
                              <p:par>
                                <p:cTn id="46" presetID="47" presetClass="exit" presetSubtype="0" fill="hold" nodeType="afterEffect">
                                  <p:stCondLst>
                                    <p:cond delay="1500"/>
                                  </p:stCondLst>
                                  <p:childTnLst>
                                    <p:animEffect transition="out" filter="fade">
                                      <p:cBhvr>
                                        <p:cTn id="47" dur="2000"/>
                                        <p:tgtEl>
                                          <p:spTgt spid="15"/>
                                        </p:tgtEl>
                                      </p:cBhvr>
                                    </p:animEffect>
                                    <p:anim calcmode="lin" valueType="num">
                                      <p:cBhvr>
                                        <p:cTn id="48" dur="2000"/>
                                        <p:tgtEl>
                                          <p:spTgt spid="15"/>
                                        </p:tgtEl>
                                        <p:attrNameLst>
                                          <p:attrName>ppt_x</p:attrName>
                                        </p:attrNameLst>
                                      </p:cBhvr>
                                      <p:tavLst>
                                        <p:tav tm="0">
                                          <p:val>
                                            <p:strVal val="ppt_x"/>
                                          </p:val>
                                        </p:tav>
                                        <p:tav tm="100000">
                                          <p:val>
                                            <p:strVal val="ppt_x"/>
                                          </p:val>
                                        </p:tav>
                                      </p:tavLst>
                                    </p:anim>
                                    <p:anim calcmode="lin" valueType="num">
                                      <p:cBhvr>
                                        <p:cTn id="49" dur="2000"/>
                                        <p:tgtEl>
                                          <p:spTgt spid="15"/>
                                        </p:tgtEl>
                                        <p:attrNameLst>
                                          <p:attrName>ppt_y</p:attrName>
                                        </p:attrNameLst>
                                      </p:cBhvr>
                                      <p:tavLst>
                                        <p:tav tm="0">
                                          <p:val>
                                            <p:strVal val="ppt_y"/>
                                          </p:val>
                                        </p:tav>
                                        <p:tav tm="100000">
                                          <p:val>
                                            <p:strVal val="ppt_y-.1"/>
                                          </p:val>
                                        </p:tav>
                                      </p:tavLst>
                                    </p:anim>
                                    <p:set>
                                      <p:cBhvr>
                                        <p:cTn id="50" dur="1" fill="hold">
                                          <p:stCondLst>
                                            <p:cond delay="1999"/>
                                          </p:stCondLst>
                                        </p:cTn>
                                        <p:tgtEl>
                                          <p:spTgt spid="15"/>
                                        </p:tgtEl>
                                        <p:attrNameLst>
                                          <p:attrName>style.visibility</p:attrName>
                                        </p:attrNameLst>
                                      </p:cBhvr>
                                      <p:to>
                                        <p:strVal val="hidden"/>
                                      </p:to>
                                    </p:set>
                                  </p:childTnLst>
                                </p:cTn>
                              </p:par>
                            </p:childTnLst>
                          </p:cTn>
                        </p:par>
                        <p:par>
                          <p:cTn id="51" fill="hold">
                            <p:stCondLst>
                              <p:cond delay="18750"/>
                            </p:stCondLst>
                            <p:childTnLst>
                              <p:par>
                                <p:cTn id="52" presetID="21" presetClass="entr" presetSubtype="1" fill="hold" nodeType="afterEffect">
                                  <p:stCondLst>
                                    <p:cond delay="500"/>
                                  </p:stCondLst>
                                  <p:childTnLst>
                                    <p:set>
                                      <p:cBhvr>
                                        <p:cTn id="53" dur="1" fill="hold">
                                          <p:stCondLst>
                                            <p:cond delay="0"/>
                                          </p:stCondLst>
                                        </p:cTn>
                                        <p:tgtEl>
                                          <p:spTgt spid="17"/>
                                        </p:tgtEl>
                                        <p:attrNameLst>
                                          <p:attrName>style.visibility</p:attrName>
                                        </p:attrNameLst>
                                      </p:cBhvr>
                                      <p:to>
                                        <p:strVal val="visible"/>
                                      </p:to>
                                    </p:set>
                                    <p:animEffect transition="in" filter="wheel(1)">
                                      <p:cBhvr>
                                        <p:cTn id="54" dur="750"/>
                                        <p:tgtEl>
                                          <p:spTgt spid="17"/>
                                        </p:tgtEl>
                                      </p:cBhvr>
                                    </p:animEffect>
                                  </p:childTnLst>
                                </p:cTn>
                              </p:par>
                            </p:childTnLst>
                          </p:cTn>
                        </p:par>
                        <p:par>
                          <p:cTn id="55" fill="hold">
                            <p:stCondLst>
                              <p:cond delay="20000"/>
                            </p:stCondLst>
                            <p:childTnLst>
                              <p:par>
                                <p:cTn id="56" presetID="2" presetClass="exit" presetSubtype="4" fill="hold" nodeType="afterEffect">
                                  <p:stCondLst>
                                    <p:cond delay="750"/>
                                  </p:stCondLst>
                                  <p:childTnLst>
                                    <p:anim calcmode="lin" valueType="num">
                                      <p:cBhvr additive="base">
                                        <p:cTn id="57" dur="750"/>
                                        <p:tgtEl>
                                          <p:spTgt spid="17"/>
                                        </p:tgtEl>
                                        <p:attrNameLst>
                                          <p:attrName>ppt_x</p:attrName>
                                        </p:attrNameLst>
                                      </p:cBhvr>
                                      <p:tavLst>
                                        <p:tav tm="0">
                                          <p:val>
                                            <p:strVal val="ppt_x"/>
                                          </p:val>
                                        </p:tav>
                                        <p:tav tm="100000">
                                          <p:val>
                                            <p:strVal val="ppt_x"/>
                                          </p:val>
                                        </p:tav>
                                      </p:tavLst>
                                    </p:anim>
                                    <p:anim calcmode="lin" valueType="num">
                                      <p:cBhvr additive="base">
                                        <p:cTn id="58" dur="750"/>
                                        <p:tgtEl>
                                          <p:spTgt spid="17"/>
                                        </p:tgtEl>
                                        <p:attrNameLst>
                                          <p:attrName>ppt_y</p:attrName>
                                        </p:attrNameLst>
                                      </p:cBhvr>
                                      <p:tavLst>
                                        <p:tav tm="0">
                                          <p:val>
                                            <p:strVal val="ppt_y"/>
                                          </p:val>
                                        </p:tav>
                                        <p:tav tm="100000">
                                          <p:val>
                                            <p:strVal val="1+ppt_h/2"/>
                                          </p:val>
                                        </p:tav>
                                      </p:tavLst>
                                    </p:anim>
                                    <p:set>
                                      <p:cBhvr>
                                        <p:cTn id="59" dur="1" fill="hold">
                                          <p:stCondLst>
                                            <p:cond delay="749"/>
                                          </p:stCondLst>
                                        </p:cTn>
                                        <p:tgtEl>
                                          <p:spTgt spid="17"/>
                                        </p:tgtEl>
                                        <p:attrNameLst>
                                          <p:attrName>style.visibility</p:attrName>
                                        </p:attrNameLst>
                                      </p:cBhvr>
                                      <p:to>
                                        <p:strVal val="hidden"/>
                                      </p:to>
                                    </p:set>
                                  </p:childTnLst>
                                </p:cTn>
                              </p:par>
                            </p:childTnLst>
                          </p:cTn>
                        </p:par>
                        <p:par>
                          <p:cTn id="60" fill="hold">
                            <p:stCondLst>
                              <p:cond delay="21500"/>
                            </p:stCondLst>
                            <p:childTnLst>
                              <p:par>
                                <p:cTn id="61" presetID="26" presetClass="emph" presetSubtype="0" fill="hold" nodeType="afterEffect">
                                  <p:stCondLst>
                                    <p:cond delay="750"/>
                                  </p:stCondLst>
                                  <p:childTnLst>
                                    <p:animEffect transition="out" filter="fade">
                                      <p:cBhvr>
                                        <p:cTn id="62" dur="750" tmFilter="0, 0; .2, .5; .8, .5; 1, 0"/>
                                        <p:tgtEl>
                                          <p:spTgt spid="17"/>
                                        </p:tgtEl>
                                      </p:cBhvr>
                                    </p:animEffect>
                                    <p:animScale>
                                      <p:cBhvr>
                                        <p:cTn id="63" dur="375" autoRev="1" fill="hold"/>
                                        <p:tgtEl>
                                          <p:spTgt spid="17"/>
                                        </p:tgtEl>
                                      </p:cBhvr>
                                      <p:by x="105000" y="105000"/>
                                    </p:animScale>
                                  </p:childTnLst>
                                </p:cTn>
                              </p:par>
                            </p:childTnLst>
                          </p:cTn>
                        </p:par>
                        <p:par>
                          <p:cTn id="64" fill="hold">
                            <p:stCondLst>
                              <p:cond delay="23000"/>
                            </p:stCondLst>
                            <p:childTnLst>
                              <p:par>
                                <p:cTn id="65" presetID="14" presetClass="entr" presetSubtype="10" fill="hold" nodeType="afterEffect">
                                  <p:stCondLst>
                                    <p:cond delay="500"/>
                                  </p:stCondLst>
                                  <p:childTnLst>
                                    <p:set>
                                      <p:cBhvr>
                                        <p:cTn id="66" dur="1" fill="hold">
                                          <p:stCondLst>
                                            <p:cond delay="0"/>
                                          </p:stCondLst>
                                        </p:cTn>
                                        <p:tgtEl>
                                          <p:spTgt spid="16"/>
                                        </p:tgtEl>
                                        <p:attrNameLst>
                                          <p:attrName>style.visibility</p:attrName>
                                        </p:attrNameLst>
                                      </p:cBhvr>
                                      <p:to>
                                        <p:strVal val="visible"/>
                                      </p:to>
                                    </p:set>
                                    <p:animEffect transition="in" filter="randombar(horizontal)">
                                      <p:cBhvr>
                                        <p:cTn id="6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266700"/>
            <a:ext cx="2094441" cy="647700"/>
          </a:xfrm>
        </p:spPr>
        <p:txBody>
          <a:bodyPr/>
          <a:lstStyle/>
          <a:p>
            <a:r>
              <a:rPr lang="en-GB" dirty="0" smtClean="0"/>
              <a:t>Finally!</a:t>
            </a:r>
            <a:endParaRPr lang="en-GB" dirty="0"/>
          </a:p>
        </p:txBody>
      </p:sp>
      <p:sp>
        <p:nvSpPr>
          <p:cNvPr id="3" name="Content Placeholder 2"/>
          <p:cNvSpPr>
            <a:spLocks noGrp="1"/>
          </p:cNvSpPr>
          <p:nvPr>
            <p:ph idx="1"/>
          </p:nvPr>
        </p:nvSpPr>
        <p:spPr>
          <a:xfrm>
            <a:off x="677333" y="914399"/>
            <a:ext cx="9542992" cy="5743575"/>
          </a:xfrm>
        </p:spPr>
        <p:txBody>
          <a:bodyPr>
            <a:normAutofit lnSpcReduction="10000"/>
          </a:bodyPr>
          <a:lstStyle/>
          <a:p>
            <a:r>
              <a:rPr lang="en-GB" dirty="0" smtClean="0"/>
              <a:t>Remember that your students really love writing characters</a:t>
            </a:r>
          </a:p>
          <a:p>
            <a:r>
              <a:rPr lang="en-GB" dirty="0" smtClean="0"/>
              <a:t>They will understand that characters have to be written properly</a:t>
            </a:r>
          </a:p>
          <a:p>
            <a:r>
              <a:rPr lang="en-GB" dirty="0" smtClean="0"/>
              <a:t>So do use character squares and encourage correct stroke order</a:t>
            </a:r>
          </a:p>
          <a:p>
            <a:r>
              <a:rPr lang="en-GB" dirty="0" smtClean="0"/>
              <a:t>Put up labels, signs and posters in characters around the classroom and the school</a:t>
            </a:r>
          </a:p>
          <a:p>
            <a:r>
              <a:rPr lang="en-GB" dirty="0" smtClean="0"/>
              <a:t>Respect characters but do go a bit wild from time to time</a:t>
            </a:r>
          </a:p>
          <a:p>
            <a:r>
              <a:rPr lang="en-GB" dirty="0" smtClean="0"/>
              <a:t>Characters have 3000 years of history so they can stand up to a bit of mucking around</a:t>
            </a:r>
          </a:p>
          <a:p>
            <a:r>
              <a:rPr lang="en-GB" dirty="0" smtClean="0"/>
              <a:t>Have a Chinese graffiti board</a:t>
            </a:r>
          </a:p>
          <a:p>
            <a:r>
              <a:rPr lang="en-GB" dirty="0" smtClean="0"/>
              <a:t>Use brushes, pens, pencils, magic markers……….</a:t>
            </a:r>
          </a:p>
          <a:p>
            <a:r>
              <a:rPr lang="en-GB" dirty="0" smtClean="0"/>
              <a:t>Buy some magic water paper</a:t>
            </a:r>
          </a:p>
          <a:p>
            <a:r>
              <a:rPr lang="en-GB" dirty="0" smtClean="0"/>
              <a:t>Try </a:t>
            </a:r>
            <a:r>
              <a:rPr lang="en-GB" dirty="0" smtClean="0">
                <a:hlinkClick r:id="rId2"/>
              </a:rPr>
              <a:t>water calligraphy</a:t>
            </a:r>
            <a:r>
              <a:rPr lang="en-GB" dirty="0" smtClean="0"/>
              <a:t> the playground</a:t>
            </a:r>
          </a:p>
          <a:p>
            <a:r>
              <a:rPr lang="en-GB" dirty="0" smtClean="0"/>
              <a:t>Use different colours and fonts</a:t>
            </a:r>
          </a:p>
          <a:p>
            <a:r>
              <a:rPr lang="en-GB" dirty="0" smtClean="0"/>
              <a:t>Make 3-d characters in modelling clay and papier </a:t>
            </a:r>
            <a:r>
              <a:rPr lang="en-GB" dirty="0" err="1" smtClean="0"/>
              <a:t>mache</a:t>
            </a:r>
            <a:endParaRPr lang="en-GB" dirty="0" smtClean="0"/>
          </a:p>
          <a:p>
            <a:r>
              <a:rPr lang="en-GB" dirty="0" smtClean="0"/>
              <a:t>Try making “human characters” </a:t>
            </a:r>
          </a:p>
          <a:p>
            <a:r>
              <a:rPr lang="en-GB" dirty="0" smtClean="0"/>
              <a:t>Try making your own character animations/illustrations</a:t>
            </a:r>
          </a:p>
          <a:p>
            <a:r>
              <a:rPr lang="en-GB" dirty="0" smtClean="0"/>
              <a:t>Have fun!</a:t>
            </a:r>
          </a:p>
          <a:p>
            <a:endParaRPr lang="en-GB" dirty="0"/>
          </a:p>
          <a:p>
            <a:endParaRPr lang="en-GB" dirty="0"/>
          </a:p>
        </p:txBody>
      </p:sp>
    </p:spTree>
    <p:extLst>
      <p:ext uri="{BB962C8B-B14F-4D97-AF65-F5344CB8AC3E}">
        <p14:creationId xmlns:p14="http://schemas.microsoft.com/office/powerpoint/2010/main" val="1943726461"/>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2124</TotalTime>
  <Words>1058</Words>
  <Application>Microsoft Office PowerPoint</Application>
  <PresentationFormat>Widescreen</PresentationFormat>
  <Paragraphs>117</Paragraphs>
  <Slides>25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方正姚体</vt:lpstr>
      <vt:lpstr>KaiTi</vt:lpstr>
      <vt:lpstr>华文新魏</vt:lpstr>
      <vt:lpstr>Arial</vt:lpstr>
      <vt:lpstr>Bookman Old Style</vt:lpstr>
      <vt:lpstr>Century Schoolbook</vt:lpstr>
      <vt:lpstr>Trebuchet MS</vt:lpstr>
      <vt:lpstr>Wingdings 3</vt:lpstr>
      <vt:lpstr>Facet</vt:lpstr>
      <vt:lpstr>     汉字  Chinese characters</vt:lpstr>
      <vt:lpstr>More than just a word</vt:lpstr>
      <vt:lpstr>More than just a word…</vt:lpstr>
      <vt:lpstr>They seem really difficult…………..</vt:lpstr>
      <vt:lpstr>They are quite friendly once you get to know them:</vt:lpstr>
      <vt:lpstr>So where do you start?</vt:lpstr>
      <vt:lpstr>You are off to a flying start because…</vt:lpstr>
      <vt:lpstr>And the more you know about them the more you can harness that enthusiasm…. …..because…..</vt:lpstr>
      <vt:lpstr>Oracle bones were used for telling the future  by priests during the Bronze age Shang dynasty. Their answers to questions asked by the ruler were scratched onto the ox bones or tortoiseshells used in the divination process…</vt:lpstr>
      <vt:lpstr>Only about 4% of modern Chinese characters are pictograms – but they are a good place to start…. </vt:lpstr>
      <vt:lpstr>Every character represents a word/idea in its own right</vt:lpstr>
      <vt:lpstr>The great majority of characters are combinations of a different kind……radical/phonetic compounds</vt:lpstr>
      <vt:lpstr>First find your radical; here are some of the common ones:</vt:lpstr>
      <vt:lpstr>Radicals usually appear on the left-hand side of a character, sometimes at the top and sometimes at the bottom –and occasionally at the right…..</vt:lpstr>
      <vt:lpstr>In some of them, the “phonetic” is also a common character; this doesn’t help with sound or meaning BUT it is another memory hook:</vt:lpstr>
      <vt:lpstr>In these character animations, can you work out which colour is the radical and which the phonetic?</vt:lpstr>
      <vt:lpstr>Writing characters: a question of balance</vt:lpstr>
      <vt:lpstr>Every character fits harmoniously in a square</vt:lpstr>
      <vt:lpstr>So it is best to practice on squared paper which you can download here</vt:lpstr>
      <vt:lpstr>There is a correct stroke order for writing characters and they never look quite right if you don’t follow it….but the rules are quite confusing</vt:lpstr>
      <vt:lpstr>Like most things with characters, practice is the best way to learn…</vt:lpstr>
      <vt:lpstr>PowerPoint Presentation</vt:lpstr>
      <vt:lpstr>N.B.There is no relation between the complexity of a character and its meaning</vt:lpstr>
      <vt:lpstr>PowerPoint Presentation</vt:lpstr>
      <vt:lpstr>Finally!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汉字  Chinese characters</dc:title>
  <dc:creator>James Trapp</dc:creator>
  <cp:lastModifiedBy>James Trapp</cp:lastModifiedBy>
  <cp:revision>71</cp:revision>
  <dcterms:created xsi:type="dcterms:W3CDTF">2016-04-14T13:32:58Z</dcterms:created>
  <dcterms:modified xsi:type="dcterms:W3CDTF">2016-04-17T20:35:52Z</dcterms:modified>
</cp:coreProperties>
</file>