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8" y="1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/>
          </a:p>
        </p:txBody>
      </p:sp>
      <p:pic>
        <p:nvPicPr>
          <p:cNvPr id="6" name="Picture 12" descr="Upton Hall School"/>
          <p:cNvPicPr>
            <a:picLocks noChangeAspect="1" noChangeArrowheads="1"/>
          </p:cNvPicPr>
          <p:nvPr userDrawn="1"/>
        </p:nvPicPr>
        <p:blipFill>
          <a:blip r:embed="rId3" cstate="print">
            <a:lum bright="70000" contrast="-70000"/>
            <a:grayscl/>
          </a:blip>
          <a:srcRect/>
          <a:stretch>
            <a:fillRect/>
          </a:stretch>
        </p:blipFill>
        <p:spPr bwMode="auto">
          <a:xfrm>
            <a:off x="5276851" y="1"/>
            <a:ext cx="6771216" cy="360363"/>
          </a:xfrm>
          <a:prstGeom prst="rect">
            <a:avLst/>
          </a:prstGeom>
          <a:noFill/>
        </p:spPr>
      </p:pic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0"/>
          <p:cNvSpPr>
            <a:spLocks noGrp="1"/>
          </p:cNvSpPr>
          <p:nvPr>
            <p:ph type="dt" sz="half" idx="10"/>
          </p:nvPr>
        </p:nvSpPr>
        <p:spPr>
          <a:xfrm>
            <a:off x="7827434" y="6557963"/>
            <a:ext cx="2671233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altLang="zh-CN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759200" y="6557963"/>
            <a:ext cx="390313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altLang="zh-CN"/>
          </a:p>
        </p:txBody>
      </p:sp>
      <p:sp>
        <p:nvSpPr>
          <p:cNvPr id="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507134" y="6556375"/>
            <a:ext cx="785284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26C5405-CAB2-4628-A096-8C05D0148719}" type="slidenum">
              <a:rPr altLang="zh-CN"/>
              <a:pPr>
                <a:defRPr/>
              </a:pPr>
              <a:t>‹#›</a:t>
            </a:fld>
            <a:endParaRPr altLang="zh-CN"/>
          </a:p>
        </p:txBody>
      </p:sp>
    </p:spTree>
    <p:extLst>
      <p:ext uri="{BB962C8B-B14F-4D97-AF65-F5344CB8AC3E}">
        <p14:creationId xmlns:p14="http://schemas.microsoft.com/office/powerpoint/2010/main" val="2999554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pic>
        <p:nvPicPr>
          <p:cNvPr id="5" name="Picture 11" descr="Upton Hall School"/>
          <p:cNvPicPr>
            <a:picLocks noChangeAspect="1" noChangeArrowheads="1"/>
          </p:cNvPicPr>
          <p:nvPr userDrawn="1"/>
        </p:nvPicPr>
        <p:blipFill>
          <a:blip r:embed="rId3" cstate="print">
            <a:lum bright="70000" contrast="-70000"/>
            <a:grayscl/>
          </a:blip>
          <a:srcRect/>
          <a:stretch>
            <a:fillRect/>
          </a:stretch>
        </p:blipFill>
        <p:spPr bwMode="auto">
          <a:xfrm>
            <a:off x="5276851" y="1"/>
            <a:ext cx="6771216" cy="3603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4CCD19-3B3F-4D5C-A19E-256B37D571C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5444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09600" y="320675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102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609600" y="1609725"/>
            <a:ext cx="9652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99200" y="6556376"/>
            <a:ext cx="2669117" cy="227013"/>
          </a:xfrm>
          <a:prstGeom prst="rect">
            <a:avLst/>
          </a:prstGeom>
        </p:spPr>
        <p:txBody>
          <a:bodyPr vert="horz" tIns="0" bIns="0" anchor="b"/>
          <a:lstStyle>
            <a:lvl1pPr>
              <a:defRPr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3517" y="6556375"/>
            <a:ext cx="3860800" cy="228600"/>
          </a:xfrm>
          <a:prstGeom prst="rect">
            <a:avLst/>
          </a:prstGeom>
        </p:spPr>
        <p:txBody>
          <a:bodyPr vert="horz" tIns="0" bIns="0" anchor="b"/>
          <a:lstStyle>
            <a:lvl1pPr algn="r">
              <a:defRPr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8901" y="6554788"/>
            <a:ext cx="783167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defRPr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AB056DD-4F1F-4A09-8BC6-B6EC83D33E7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593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>
    <p:blinds dir="vert"/>
  </p:transition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imes New Roman" pitchFamily="18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imes New Roman" pitchFamily="18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imes New Roman" pitchFamily="18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imes New Roman" pitchFamily="18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imes New Roman" pitchFamily="18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imes New Roman" pitchFamily="18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imes New Roman" pitchFamily="18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imes New Roman" pitchFamily="18" charset="0"/>
          <a:ea typeface="楷体_GB2312" pitchFamily="49" charset="-122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.uk/url?sa=i&amp;rct=j&amp;q=like&amp;source=images&amp;cd=&amp;cad=rja&amp;docid=mwXmz0fjw9z49M&amp;tbnid=T7XFo9WlyNKWYM:&amp;ved=0CAUQjRw&amp;url=http://www.bubblews.com/news/89891-i-give-you-a-i-like&amp;ei=M7kzUanxAsXB0gWIxYC4Dw&amp;bvm=bv.43148975,d.d2k&amp;psig=AFQjCNE4YjypQvvYIT9wVOqIg48AckJogA&amp;ust=136243062970456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sz="4800" dirty="0"/>
              <a:t>Lesson </a:t>
            </a:r>
            <a:r>
              <a:rPr lang="en-GB" sz="4800" dirty="0" smtClean="0"/>
              <a:t>Objectives</a:t>
            </a:r>
            <a:endParaRPr lang="en-GB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422400" y="2905691"/>
            <a:ext cx="53703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Arial" charset="0"/>
                <a:ea typeface="宋体" pitchFamily="2" charset="-122"/>
              </a:rPr>
              <a:t>Talk </a:t>
            </a:r>
            <a:r>
              <a:rPr lang="en-US" sz="3200" dirty="0">
                <a:solidFill>
                  <a:prstClr val="black"/>
                </a:solidFill>
                <a:latin typeface="Arial" charset="0"/>
                <a:ea typeface="宋体" pitchFamily="2" charset="-122"/>
              </a:rPr>
              <a:t>about colors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charset="0"/>
                <a:ea typeface="宋体" pitchFamily="2" charset="-122"/>
              </a:rPr>
              <a:t>Express opinions on colors</a:t>
            </a:r>
            <a:endParaRPr lang="en-GB" sz="32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4468866"/>
      </p:ext>
    </p:extLst>
  </p:cSld>
  <p:clrMapOvr>
    <a:masterClrMapping/>
  </p:clrMapOvr>
  <p:transition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1464593" y="945407"/>
            <a:ext cx="45593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7200" dirty="0">
                <a:solidFill>
                  <a:prstClr val="black"/>
                </a:solidFill>
                <a:latin typeface="KaiTi" pitchFamily="49" charset="-122"/>
                <a:ea typeface="KaiTi" pitchFamily="49" charset="-122"/>
                <a:cs typeface="Times New Roman" pitchFamily="18" charset="0"/>
              </a:rPr>
              <a:t>红（色）</a:t>
            </a:r>
            <a:endParaRPr lang="zh-CN" altLang="en-US" dirty="0">
              <a:solidFill>
                <a:prstClr val="black"/>
              </a:solidFill>
              <a:latin typeface="KaiTi" pitchFamily="49" charset="-122"/>
              <a:ea typeface="KaiTi" pitchFamily="49" charset="-122"/>
              <a:cs typeface="Times New Roman" pitchFamily="18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007768" y="5268459"/>
            <a:ext cx="403225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800" dirty="0" err="1">
                <a:solidFill>
                  <a:prstClr val="black"/>
                </a:solidFill>
                <a:latin typeface="GB Pinyinok-C" pitchFamily="2" charset="-122"/>
                <a:ea typeface="GB Pinyinok-C" pitchFamily="2" charset="-122"/>
              </a:rPr>
              <a:t>hóng</a:t>
            </a:r>
            <a:r>
              <a:rPr lang="en-US" altLang="zh-CN" sz="3600" dirty="0">
                <a:solidFill>
                  <a:prstClr val="black"/>
                </a:solidFill>
                <a:latin typeface="GB Pinyinok-C" pitchFamily="2" charset="-122"/>
                <a:ea typeface="GB Pinyinok-C" pitchFamily="2" charset="-122"/>
              </a:rPr>
              <a:t> </a:t>
            </a:r>
            <a:r>
              <a:rPr lang="en-US" altLang="zh-CN" sz="48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(</a:t>
            </a:r>
            <a:r>
              <a:rPr lang="en-US" altLang="zh-CN" sz="4800" dirty="0" err="1">
                <a:solidFill>
                  <a:prstClr val="black"/>
                </a:solidFill>
                <a:latin typeface="GB Pinyinok-C" pitchFamily="2" charset="-122"/>
                <a:ea typeface="GB Pinyinok-C" pitchFamily="2" charset="-122"/>
              </a:rPr>
              <a:t>sè</a:t>
            </a:r>
            <a:r>
              <a:rPr lang="en-US" altLang="zh-CN" sz="48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</a:rPr>
              <a:t>)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100263" y="5345453"/>
            <a:ext cx="217170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red </a:t>
            </a:r>
            <a:r>
              <a:rPr lang="en-US" altLang="zh-CN" sz="36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 </a:t>
            </a:r>
            <a:endParaRPr lang="en-US" altLang="zh-CN" dirty="0">
              <a:solidFill>
                <a:prstClr val="black"/>
              </a:solidFill>
              <a:latin typeface="Arial" charset="0"/>
              <a:ea typeface="楷体_GB2312" pitchFamily="49" charset="-122"/>
              <a:cs typeface="Times New Roman" pitchFamily="18" charset="0"/>
            </a:endParaRPr>
          </a:p>
        </p:txBody>
      </p:sp>
      <p:pic>
        <p:nvPicPr>
          <p:cNvPr id="72712" name="Picture 8" descr="C:\Users\jing\Documents\current tasks\working\sinolingua\ppt task\ppt\图片稿\第三单元\第三单元\第八课\lesson8 习题1-6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770" y="2132857"/>
            <a:ext cx="410368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9488507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939" name="Group 11"/>
          <p:cNvGraphicFramePr>
            <a:graphicFrameLocks noGrp="1"/>
          </p:cNvGraphicFramePr>
          <p:nvPr>
            <p:extLst/>
          </p:nvPr>
        </p:nvGraphicFramePr>
        <p:xfrm>
          <a:off x="1774824" y="260350"/>
          <a:ext cx="6697440" cy="1554480"/>
        </p:xfrm>
        <a:graphic>
          <a:graphicData uri="http://schemas.openxmlformats.org/drawingml/2006/table">
            <a:tbl>
              <a:tblPr/>
              <a:tblGrid>
                <a:gridCol w="669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68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iTi" pitchFamily="49" charset="-122"/>
                          <a:ea typeface="KaiTi" pitchFamily="49" charset="-122"/>
                          <a:cs typeface="Times New Roman" pitchFamily="18" charset="0"/>
                        </a:rPr>
                        <a:t>粉红（色）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935760" y="4977520"/>
            <a:ext cx="456158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800" dirty="0" err="1">
                <a:solidFill>
                  <a:prstClr val="black"/>
                </a:solidFill>
                <a:latin typeface="GB Pinyinok-C" pitchFamily="2" charset="-122"/>
                <a:ea typeface="GB Pinyinok-C" pitchFamily="2" charset="-122"/>
              </a:rPr>
              <a:t>fěnhóng</a:t>
            </a:r>
            <a:r>
              <a:rPr lang="en-US" altLang="zh-CN" sz="48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</a:t>
            </a:r>
            <a:r>
              <a:rPr lang="zh-CN" altLang="en-US" sz="48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（</a:t>
            </a:r>
            <a:r>
              <a:rPr lang="en-US" altLang="zh-CN" sz="4800" dirty="0" err="1">
                <a:solidFill>
                  <a:prstClr val="black"/>
                </a:solidFill>
                <a:latin typeface="GB Pinyinok-C" pitchFamily="2" charset="-122"/>
                <a:ea typeface="GB Pinyinok-C" pitchFamily="2" charset="-122"/>
              </a:rPr>
              <a:t>sè</a:t>
            </a:r>
            <a:r>
              <a:rPr lang="zh-CN" altLang="en-US" sz="48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</a:rPr>
              <a:t>）</a:t>
            </a:r>
            <a:endParaRPr lang="zh-CN" altLang="en-US" dirty="0">
              <a:solidFill>
                <a:prstClr val="black"/>
              </a:solidFill>
              <a:latin typeface="Arial" charset="0"/>
              <a:ea typeface="楷体_GB2312" pitchFamily="49" charset="-12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170357" y="5114804"/>
            <a:ext cx="217170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pink</a:t>
            </a:r>
            <a:endParaRPr lang="en-US" altLang="zh-CN" sz="4000" dirty="0">
              <a:solidFill>
                <a:prstClr val="black"/>
              </a:solidFill>
              <a:latin typeface="Arial" charset="0"/>
              <a:ea typeface="楷体_GB2312" pitchFamily="49" charset="-122"/>
              <a:cs typeface="Times New Roman" pitchFamily="18" charset="0"/>
            </a:endParaRPr>
          </a:p>
        </p:txBody>
      </p:sp>
      <p:pic>
        <p:nvPicPr>
          <p:cNvPr id="79880" name="Picture 8" descr="C:\Users\jing\Documents\current tasks\working\sinolingua\ppt task\ppt\图片稿\第三单元\第三单元\第八课\lesson8 习题1-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5761" y="2204865"/>
            <a:ext cx="2737123" cy="20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2509787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4557" name="Group 13"/>
          <p:cNvGraphicFramePr>
            <a:graphicFrameLocks noGrp="1"/>
          </p:cNvGraphicFramePr>
          <p:nvPr>
            <p:extLst/>
          </p:nvPr>
        </p:nvGraphicFramePr>
        <p:xfrm>
          <a:off x="1919289" y="476251"/>
          <a:ext cx="3960813" cy="1439863"/>
        </p:xfrm>
        <a:graphic>
          <a:graphicData uri="http://schemas.openxmlformats.org/drawingml/2006/table">
            <a:tbl>
              <a:tblPr/>
              <a:tblGrid>
                <a:gridCol w="3960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39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7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iTi" pitchFamily="49" charset="-122"/>
                          <a:ea typeface="KaiTi" pitchFamily="49" charset="-122"/>
                          <a:cs typeface="Times New Roman" pitchFamily="18" charset="0"/>
                        </a:rPr>
                        <a:t>黄（色）</a:t>
                      </a:r>
                      <a:r>
                        <a:rPr kumimoji="0" lang="zh-CN" altLang="en-US" sz="7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     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4567" name="Group 23"/>
          <p:cNvGraphicFramePr>
            <a:graphicFrameLocks noGrp="1"/>
          </p:cNvGraphicFramePr>
          <p:nvPr>
            <p:extLst/>
          </p:nvPr>
        </p:nvGraphicFramePr>
        <p:xfrm>
          <a:off x="4333677" y="5589588"/>
          <a:ext cx="4103688" cy="1079500"/>
        </p:xfrm>
        <a:graphic>
          <a:graphicData uri="http://schemas.openxmlformats.org/drawingml/2006/table">
            <a:tbl>
              <a:tblPr/>
              <a:tblGrid>
                <a:gridCol w="4103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4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B Pinyinok-C" pitchFamily="2" charset="-122"/>
                          <a:ea typeface="GB Pinyinok-C" pitchFamily="2" charset="-122"/>
                        </a:rPr>
                        <a:t>huáng</a:t>
                      </a:r>
                      <a:r>
                        <a:rPr kumimoji="0" lang="zh-CN" altLang="en-US" sz="4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（</a:t>
                      </a:r>
                      <a:r>
                        <a:rPr kumimoji="0" lang="en-US" altLang="zh-CN" sz="4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B Pinyinok-C" pitchFamily="2" charset="-122"/>
                          <a:ea typeface="GB Pinyinok-C" pitchFamily="2" charset="-122"/>
                        </a:rPr>
                        <a:t>sè</a:t>
                      </a:r>
                      <a:r>
                        <a:rPr kumimoji="0" lang="zh-CN" altLang="en-US" sz="4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）        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楷体_GB2312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2161977" y="5589588"/>
            <a:ext cx="217170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yellow</a:t>
            </a:r>
            <a:endParaRPr lang="en-US" altLang="zh-CN" sz="4000" dirty="0">
              <a:solidFill>
                <a:prstClr val="black"/>
              </a:solidFill>
              <a:latin typeface="Arial" charset="0"/>
              <a:ea typeface="楷体_GB2312" pitchFamily="49" charset="-122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7888" y="2204864"/>
            <a:ext cx="2520950" cy="223219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731063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645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1919288" y="404814"/>
            <a:ext cx="49323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7200" dirty="0">
                <a:solidFill>
                  <a:prstClr val="black"/>
                </a:solidFill>
                <a:latin typeface="KaiTi" pitchFamily="49" charset="-122"/>
                <a:ea typeface="KaiTi" pitchFamily="49" charset="-122"/>
                <a:cs typeface="Times New Roman" pitchFamily="18" charset="0"/>
              </a:rPr>
              <a:t>绿（色）</a:t>
            </a:r>
            <a:endParaRPr lang="zh-CN" altLang="en-US" dirty="0">
              <a:solidFill>
                <a:prstClr val="black"/>
              </a:solidFill>
              <a:latin typeface="KaiTi" pitchFamily="49" charset="-122"/>
              <a:ea typeface="KaiTi" pitchFamily="49" charset="-122"/>
              <a:cs typeface="Times New Roman" pitchFamily="18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979194" y="5537201"/>
            <a:ext cx="28813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800" dirty="0" err="1">
                <a:solidFill>
                  <a:prstClr val="black"/>
                </a:solidFill>
                <a:latin typeface="GB Pinyinok-C" pitchFamily="2" charset="-122"/>
                <a:ea typeface="GB Pinyinok-C" pitchFamily="2" charset="-122"/>
              </a:rPr>
              <a:t>lǜ</a:t>
            </a:r>
            <a:r>
              <a:rPr lang="zh-CN" altLang="en-US" sz="48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（</a:t>
            </a:r>
            <a:r>
              <a:rPr lang="en-US" altLang="zh-CN" sz="4800" dirty="0" err="1">
                <a:solidFill>
                  <a:prstClr val="black"/>
                </a:solidFill>
                <a:latin typeface="GB Pinyinok-C" pitchFamily="2" charset="-122"/>
                <a:ea typeface="GB Pinyinok-C" pitchFamily="2" charset="-122"/>
              </a:rPr>
              <a:t>sè</a:t>
            </a:r>
            <a:r>
              <a:rPr lang="zh-CN" altLang="en-US" sz="48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</a:rPr>
              <a:t>）</a:t>
            </a:r>
            <a:endParaRPr lang="zh-CN" altLang="en-US" dirty="0">
              <a:solidFill>
                <a:prstClr val="black"/>
              </a:solidFill>
              <a:latin typeface="Arial" charset="0"/>
              <a:ea typeface="楷体_GB2312" pitchFamily="49" charset="-122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807494" y="5537201"/>
            <a:ext cx="217170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green</a:t>
            </a:r>
            <a:endParaRPr lang="en-US" altLang="zh-CN" sz="4000" dirty="0">
              <a:solidFill>
                <a:prstClr val="black"/>
              </a:solidFill>
              <a:latin typeface="Arial" charset="0"/>
              <a:ea typeface="楷体_GB2312" pitchFamily="49" charset="-122"/>
              <a:cs typeface="Times New Roman" pitchFamily="18" charset="0"/>
            </a:endParaRPr>
          </a:p>
        </p:txBody>
      </p:sp>
      <p:pic>
        <p:nvPicPr>
          <p:cNvPr id="78856" name="Picture 8" descr="C:\Users\jing\Documents\current tasks\working\sinolingua\ppt task\ppt\图片稿\第三单元\第三单元\第八课\lesson8 习题1-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5450" y="1628800"/>
            <a:ext cx="4248150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6959015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777804" y="2748604"/>
            <a:ext cx="1439862" cy="115093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79880" name="Picture 8" descr="C:\Users\jing\Documents\current tasks\working\sinolingua\ppt task\ppt\图片稿\第三单元\第三单元\第八课\lesson8 习题1-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2197" y="293037"/>
            <a:ext cx="2149475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6" name="Picture 8" descr="C:\Users\jing\Documents\current tasks\working\sinolingua\ppt task\ppt\图片稿\第三单元\第三单元\第八课\lesson8 习题1-3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1" y="263832"/>
            <a:ext cx="1992313" cy="151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2" name="Picture 8" descr="C:\Users\jing\Documents\current tasks\working\sinolingua\ppt task\ppt\图片稿\第三单元\第三单元\第八课\lesson8 习题1-6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10389" y="4865078"/>
            <a:ext cx="187166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C:\Users\jing\Documents\current tasks\working\sinolingua\ppt task\ppt\图片稿\第三单元\第三单元\第八课\lesson8 习题1-4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8388" y="2565400"/>
            <a:ext cx="1363662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C:\Users\jing\Documents\current tasks\working\sinolingua\ppt task\ppt\图片稿\第三单元\第三单元\第八课\lesson8 习题1-5.t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4800" y="4302128"/>
            <a:ext cx="14351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4325898" y="2425208"/>
            <a:ext cx="3455988" cy="1431925"/>
          </a:xfrm>
          <a:prstGeom prst="rect">
            <a:avLst/>
          </a:prstGeom>
          <a:noFill/>
          <a:ln w="57150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altLang="zh-CN" sz="3000">
              <a:solidFill>
                <a:srgbClr val="0000FF"/>
              </a:solidFill>
              <a:latin typeface="GB Pinyinok-C" pitchFamily="2" charset="-122"/>
              <a:ea typeface="GB Pinyinok-C" pitchFamily="2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05909" y="2666826"/>
            <a:ext cx="32959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5400" b="1" cap="all" dirty="0" err="1">
                <a:ln w="9000" cmpd="sng">
                  <a:solidFill>
                    <a:srgbClr val="F9B639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9B639">
                        <a:shade val="20000"/>
                        <a:satMod val="245000"/>
                      </a:srgbClr>
                    </a:gs>
                    <a:gs pos="43000">
                      <a:srgbClr val="F9B639">
                        <a:satMod val="255000"/>
                      </a:srgbClr>
                    </a:gs>
                    <a:gs pos="48000">
                      <a:srgbClr val="F9B639">
                        <a:shade val="85000"/>
                        <a:satMod val="255000"/>
                      </a:srgbClr>
                    </a:gs>
                    <a:gs pos="100000">
                      <a:srgbClr val="F9B639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mbria" pitchFamily="18" charset="0"/>
                <a:ea typeface="华文楷体" pitchFamily="2" charset="-122"/>
              </a:rPr>
              <a:t>Colour</a:t>
            </a:r>
            <a:r>
              <a:rPr lang="en-US" altLang="zh-CN" sz="5400" b="1" cap="all" dirty="0">
                <a:ln w="9000" cmpd="sng">
                  <a:solidFill>
                    <a:srgbClr val="F9B639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9B639">
                        <a:shade val="20000"/>
                        <a:satMod val="245000"/>
                      </a:srgbClr>
                    </a:gs>
                    <a:gs pos="43000">
                      <a:srgbClr val="F9B639">
                        <a:satMod val="255000"/>
                      </a:srgbClr>
                    </a:gs>
                    <a:gs pos="48000">
                      <a:srgbClr val="F9B639">
                        <a:shade val="85000"/>
                        <a:satMod val="255000"/>
                      </a:srgbClr>
                    </a:gs>
                    <a:gs pos="100000">
                      <a:srgbClr val="F9B639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mbria" pitchFamily="18" charset="0"/>
                <a:ea typeface="华文楷体" pitchFamily="2" charset="-122"/>
              </a:rPr>
              <a:t> ?</a:t>
            </a:r>
            <a:endParaRPr lang="en-GB" sz="5400" b="1" cap="all" dirty="0">
              <a:ln w="9000" cmpd="sng">
                <a:solidFill>
                  <a:srgbClr val="F9B639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9B639">
                      <a:shade val="20000"/>
                      <a:satMod val="245000"/>
                    </a:srgbClr>
                  </a:gs>
                  <a:gs pos="43000">
                    <a:srgbClr val="F9B639">
                      <a:satMod val="255000"/>
                    </a:srgbClr>
                  </a:gs>
                  <a:gs pos="48000">
                    <a:srgbClr val="F9B639">
                      <a:shade val="85000"/>
                      <a:satMod val="255000"/>
                    </a:srgbClr>
                  </a:gs>
                  <a:gs pos="100000">
                    <a:srgbClr val="F9B639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7680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ubblews.com/assets/images/news/387700388_135646491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3" y="476672"/>
            <a:ext cx="2232248" cy="236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91945" y="871921"/>
            <a:ext cx="27238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600" dirty="0">
                <a:solidFill>
                  <a:prstClr val="black"/>
                </a:solidFill>
                <a:latin typeface="KaiTi" pitchFamily="49" charset="-122"/>
                <a:ea typeface="KaiTi" pitchFamily="49" charset="-122"/>
              </a:rPr>
              <a:t>喜欢</a:t>
            </a:r>
            <a:endParaRPr lang="en-GB" sz="9600" dirty="0">
              <a:solidFill>
                <a:prstClr val="black"/>
              </a:solidFill>
              <a:latin typeface="KaiTi" pitchFamily="49" charset="-122"/>
              <a:ea typeface="KaiTi" pitchFamily="49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494197" y="2256915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charset="0"/>
                <a:ea typeface="宋体" pitchFamily="2" charset="-122"/>
              </a:rPr>
              <a:t>x</a:t>
            </a:r>
            <a:r>
              <a:rPr lang="en-US" altLang="zh-CN" dirty="0">
                <a:solidFill>
                  <a:prstClr val="black"/>
                </a:solidFill>
                <a:latin typeface="Arial" charset="0"/>
                <a:ea typeface="宋体" pitchFamily="2" charset="-122"/>
              </a:rPr>
              <a:t>ǐ</a:t>
            </a:r>
            <a:r>
              <a:rPr lang="en-GB" dirty="0" err="1">
                <a:solidFill>
                  <a:prstClr val="black"/>
                </a:solidFill>
                <a:latin typeface="Arial" charset="0"/>
                <a:ea typeface="宋体" pitchFamily="2" charset="-122"/>
              </a:rPr>
              <a:t>hu</a:t>
            </a:r>
            <a:r>
              <a:rPr lang="en-US" altLang="zh-CN" dirty="0">
                <a:solidFill>
                  <a:prstClr val="black"/>
                </a:solidFill>
                <a:latin typeface="Arial" charset="0"/>
                <a:ea typeface="宋体" pitchFamily="2" charset="-122"/>
              </a:rPr>
              <a:t>ā</a:t>
            </a:r>
            <a:r>
              <a:rPr lang="en-GB" dirty="0">
                <a:solidFill>
                  <a:prstClr val="black"/>
                </a:solidFill>
                <a:latin typeface="Arial" charset="0"/>
                <a:ea typeface="宋体" pitchFamily="2" charset="-122"/>
              </a:rPr>
              <a:t>n</a:t>
            </a:r>
          </a:p>
        </p:txBody>
      </p:sp>
      <p:pic>
        <p:nvPicPr>
          <p:cNvPr id="2052" name="Picture 4" descr="http://t3.gstatic.com/images?q=tbn:ANd9GcQoJwgyhM50nkT6-VULARn4HrgNvSZ4sTgip5CARStKkdJ_y2l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652" y="3972271"/>
            <a:ext cx="1666502" cy="142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76010" y="3717032"/>
            <a:ext cx="35702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8800" dirty="0">
                <a:solidFill>
                  <a:prstClr val="black"/>
                </a:solidFill>
                <a:latin typeface="KaiTi" pitchFamily="49" charset="-122"/>
                <a:ea typeface="KaiTi" pitchFamily="49" charset="-122"/>
              </a:rPr>
              <a:t>不喜欢</a:t>
            </a:r>
            <a:endParaRPr lang="en-GB" sz="8800" dirty="0">
              <a:solidFill>
                <a:prstClr val="black"/>
              </a:solidFill>
              <a:latin typeface="KaiTi" pitchFamily="49" charset="-122"/>
              <a:ea typeface="KaiT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9112073"/>
      </p:ext>
    </p:extLst>
  </p:cSld>
  <p:clrMapOvr>
    <a:masterClrMapping/>
  </p:clrMapOvr>
  <p:transition>
    <p:blinds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3_Opulent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58</Words>
  <Application>Microsoft Office PowerPoint</Application>
  <PresentationFormat>Widescreen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GB Pinyinok-C</vt:lpstr>
      <vt:lpstr>KaiTi</vt:lpstr>
      <vt:lpstr>楷体_GB2312</vt:lpstr>
      <vt:lpstr>宋体</vt:lpstr>
      <vt:lpstr>华文楷体</vt:lpstr>
      <vt:lpstr>Arial</vt:lpstr>
      <vt:lpstr>Cambria</vt:lpstr>
      <vt:lpstr>Times New Roman</vt:lpstr>
      <vt:lpstr>Wingdings</vt:lpstr>
      <vt:lpstr>Wingdings 2</vt:lpstr>
      <vt:lpstr>3_Opulent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Yasmin Lambert</dc:creator>
  <cp:lastModifiedBy>Yasmin Lambert</cp:lastModifiedBy>
  <cp:revision>3</cp:revision>
  <dcterms:created xsi:type="dcterms:W3CDTF">2019-04-11T09:07:28Z</dcterms:created>
  <dcterms:modified xsi:type="dcterms:W3CDTF">2019-04-11T09:13:39Z</dcterms:modified>
</cp:coreProperties>
</file>