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6" r:id="rId9"/>
    <p:sldId id="267" r:id="rId10"/>
    <p:sldId id="268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>
      <p:cViewPr varScale="1">
        <p:scale>
          <a:sx n="102" d="100"/>
          <a:sy n="102" d="100"/>
        </p:scale>
        <p:origin x="190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B9C41A-52C3-49E5-BB58-F91916AB1287}" type="datetimeFigureOut">
              <a:rPr lang="en-GB" smtClean="0"/>
              <a:pPr/>
              <a:t>03/06/2016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217DB2B-C5D7-4CD9-9752-A63105730CF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4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aowaichinese.net/top-10-measure-words-to-know.htm" TargetMode="External"/><Relationship Id="rId2" Type="http://schemas.openxmlformats.org/officeDocument/2006/relationships/hyperlink" Target="http://mandarinchallenge.blogspot.co.uk/2012/06/chinese-measure-word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tcfl.ox.ac.uk/Grammar%20exercises/Measure%20words.htm" TargetMode="External"/><Relationship Id="rId4" Type="http://schemas.openxmlformats.org/officeDocument/2006/relationships/hyperlink" Target="http://www.languagerealm.com/chinese/chinese_measure_words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8840"/>
            <a:ext cx="9144000" cy="2692896"/>
          </a:xfrm>
        </p:spPr>
        <p:txBody>
          <a:bodyPr>
            <a:normAutofit fontScale="90000"/>
          </a:bodyPr>
          <a:lstStyle/>
          <a:p>
            <a:r>
              <a:rPr lang="zh-CN" altLang="en-US" sz="8900" dirty="0" smtClean="0"/>
              <a:t>量词</a:t>
            </a:r>
            <a:r>
              <a:rPr lang="zh-CN" altLang="en-US" sz="6000" dirty="0" smtClean="0"/>
              <a:t>  </a:t>
            </a:r>
            <a:r>
              <a:rPr lang="en-GB" altLang="zh-CN" sz="6000" dirty="0" smtClean="0"/>
              <a:t/>
            </a:r>
            <a:br>
              <a:rPr lang="en-GB" altLang="zh-CN" sz="6000" dirty="0" smtClean="0"/>
            </a:br>
            <a:r>
              <a:rPr lang="en-GB" altLang="zh-CN" sz="6000" dirty="0" smtClean="0"/>
              <a:t/>
            </a:r>
            <a:br>
              <a:rPr lang="en-GB" altLang="zh-CN" sz="6000" dirty="0" smtClean="0"/>
            </a:br>
            <a:r>
              <a:rPr lang="en-GB" altLang="zh-CN" sz="6000" dirty="0" smtClean="0"/>
              <a:t>measure words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3888" y="3106617"/>
            <a:ext cx="2016224" cy="457342"/>
          </a:xfrm>
        </p:spPr>
        <p:txBody>
          <a:bodyPr>
            <a:noAutofit/>
          </a:bodyPr>
          <a:lstStyle/>
          <a:p>
            <a:r>
              <a:rPr lang="en-GB" sz="4000" dirty="0" err="1" smtClean="0"/>
              <a:t>liàng</a:t>
            </a:r>
            <a:r>
              <a:rPr lang="en-GB" sz="4000" dirty="0" smtClean="0"/>
              <a:t> </a:t>
            </a:r>
            <a:r>
              <a:rPr lang="en-GB" sz="4000" dirty="0" err="1" smtClean="0"/>
              <a:t>cí</a:t>
            </a:r>
            <a:endParaRPr lang="en-GB" sz="4000" dirty="0"/>
          </a:p>
        </p:txBody>
      </p:sp>
      <p:pic>
        <p:nvPicPr>
          <p:cNvPr id="1026" name="Picture 2" descr="C:\Users\tjaccmag\AppData\Local\Microsoft\Windows\Temporary Internet Files\Content.IE5\WZTTC6UY\MP90031428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085184"/>
            <a:ext cx="1632860" cy="1200152"/>
          </a:xfrm>
          <a:prstGeom prst="rect">
            <a:avLst/>
          </a:prstGeom>
          <a:noFill/>
        </p:spPr>
      </p:pic>
      <p:pic>
        <p:nvPicPr>
          <p:cNvPr id="6" name="Picture 5" descr="imagesCAIG2GG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332657"/>
            <a:ext cx="1656184" cy="1656184"/>
          </a:xfrm>
          <a:prstGeom prst="rect">
            <a:avLst/>
          </a:prstGeom>
        </p:spPr>
      </p:pic>
      <p:pic>
        <p:nvPicPr>
          <p:cNvPr id="9" name="Picture 8" descr="China-Coca-Cola-Bott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4869160"/>
            <a:ext cx="1978001" cy="1512168"/>
          </a:xfrm>
          <a:prstGeom prst="rect">
            <a:avLst/>
          </a:prstGeom>
        </p:spPr>
      </p:pic>
      <p:pic>
        <p:nvPicPr>
          <p:cNvPr id="10" name="Picture 5" descr="C:\Users\tjaccmag\AppData\Local\Microsoft\Windows\Temporary Internet Files\Content.IE5\GFDHVU5P\MP90042763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332656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tre ru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2492896" cy="2492896"/>
          </a:xfrm>
          <a:prstGeom prst="rect">
            <a:avLst/>
          </a:prstGeom>
        </p:spPr>
      </p:pic>
      <p:pic>
        <p:nvPicPr>
          <p:cNvPr id="5" name="Picture 4" descr="weigh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476672"/>
            <a:ext cx="2495178" cy="2495178"/>
          </a:xfrm>
          <a:prstGeom prst="rect">
            <a:avLst/>
          </a:prstGeom>
        </p:spPr>
      </p:pic>
      <p:pic>
        <p:nvPicPr>
          <p:cNvPr id="6" name="Picture 5" descr="measuring ju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077072"/>
            <a:ext cx="2520280" cy="2520280"/>
          </a:xfrm>
          <a:prstGeom prst="rect">
            <a:avLst/>
          </a:prstGeom>
        </p:spPr>
      </p:pic>
      <p:pic>
        <p:nvPicPr>
          <p:cNvPr id="7" name="Picture 6" descr="PRC_Expressway_RoadSign_Distanc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4293096"/>
            <a:ext cx="2886333" cy="2160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3808" y="1196752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厘米     米</a:t>
            </a:r>
            <a:endParaRPr lang="en-US" altLang="zh-CN" dirty="0" smtClean="0"/>
          </a:p>
          <a:p>
            <a:r>
              <a:rPr lang="en-GB" dirty="0" smtClean="0"/>
              <a:t>cm        m</a:t>
            </a:r>
          </a:p>
          <a:p>
            <a:r>
              <a:rPr lang="en-GB" sz="1600" dirty="0" err="1" smtClean="0"/>
              <a:t>lí</a:t>
            </a:r>
            <a:r>
              <a:rPr lang="en-GB" sz="1600" dirty="0" smtClean="0"/>
              <a:t> </a:t>
            </a:r>
            <a:r>
              <a:rPr lang="en-GB" sz="1600" dirty="0" err="1" smtClean="0"/>
              <a:t>mǐ</a:t>
            </a:r>
            <a:r>
              <a:rPr lang="en-GB" sz="1600" dirty="0" smtClean="0"/>
              <a:t>       </a:t>
            </a:r>
            <a:r>
              <a:rPr lang="en-GB" sz="1600" dirty="0" err="1" smtClean="0"/>
              <a:t>mǐ</a:t>
            </a:r>
            <a:r>
              <a:rPr lang="en-GB" sz="1600" dirty="0" smtClean="0"/>
              <a:t>   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788024" y="1196752"/>
            <a:ext cx="1584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克       公斤</a:t>
            </a:r>
            <a:endParaRPr lang="en-US" altLang="zh-CN" dirty="0" smtClean="0"/>
          </a:p>
          <a:p>
            <a:r>
              <a:rPr lang="en-GB" dirty="0" smtClean="0"/>
              <a:t>g         kg</a:t>
            </a:r>
          </a:p>
          <a:p>
            <a:r>
              <a:rPr lang="en-GB" sz="1600" dirty="0" err="1" smtClean="0"/>
              <a:t>kè</a:t>
            </a:r>
            <a:r>
              <a:rPr lang="en-GB" sz="1600" dirty="0" smtClean="0"/>
              <a:t>        </a:t>
            </a:r>
            <a:r>
              <a:rPr lang="en-GB" sz="1600" dirty="0" err="1" smtClean="0"/>
              <a:t>gōng</a:t>
            </a:r>
            <a:r>
              <a:rPr lang="en-GB" sz="1600" dirty="0" smtClean="0"/>
              <a:t> </a:t>
            </a:r>
            <a:r>
              <a:rPr lang="en-GB" sz="1600" dirty="0" err="1" smtClean="0"/>
              <a:t>jīn</a:t>
            </a:r>
            <a:endParaRPr lang="en-GB" sz="1600" dirty="0"/>
          </a:p>
          <a:p>
            <a:endParaRPr lang="en-GB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347864" y="2924944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Standard measures</a:t>
            </a:r>
            <a:endParaRPr lang="en-GB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843808" y="4653136"/>
            <a:ext cx="151216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公勺     公升</a:t>
            </a:r>
            <a:endParaRPr lang="en-US" altLang="zh-CN" dirty="0" smtClean="0"/>
          </a:p>
          <a:p>
            <a:r>
              <a:rPr lang="en-GB" dirty="0" err="1" smtClean="0"/>
              <a:t>cl</a:t>
            </a:r>
            <a:r>
              <a:rPr lang="en-GB" dirty="0" smtClean="0"/>
              <a:t>           l</a:t>
            </a:r>
          </a:p>
          <a:p>
            <a:r>
              <a:rPr lang="en-GB" sz="1600" dirty="0" err="1" smtClean="0"/>
              <a:t>gōng</a:t>
            </a:r>
            <a:r>
              <a:rPr lang="en-GB" sz="1600" dirty="0" smtClean="0"/>
              <a:t>      </a:t>
            </a:r>
            <a:r>
              <a:rPr lang="en-GB" sz="1600" dirty="0" err="1" smtClean="0"/>
              <a:t>gōng</a:t>
            </a:r>
            <a:endParaRPr lang="en-GB" sz="1600" dirty="0"/>
          </a:p>
          <a:p>
            <a:r>
              <a:rPr lang="en-GB" sz="1600" dirty="0" err="1" smtClean="0"/>
              <a:t>sháo</a:t>
            </a:r>
            <a:r>
              <a:rPr lang="en-GB" sz="1600" dirty="0" smtClean="0"/>
              <a:t>       </a:t>
            </a:r>
            <a:r>
              <a:rPr lang="en-GB" sz="1600" dirty="0" err="1" smtClean="0"/>
              <a:t>shēng</a:t>
            </a:r>
            <a:endParaRPr lang="en-GB" sz="1600" dirty="0"/>
          </a:p>
          <a:p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932040" y="4653136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公里</a:t>
            </a:r>
            <a:endParaRPr lang="en-US" altLang="zh-CN" dirty="0" smtClean="0"/>
          </a:p>
          <a:p>
            <a:r>
              <a:rPr lang="en-GB" dirty="0" smtClean="0"/>
              <a:t>km</a:t>
            </a:r>
          </a:p>
          <a:p>
            <a:r>
              <a:rPr lang="en-GB" dirty="0" err="1" smtClean="0"/>
              <a:t>gōng</a:t>
            </a:r>
            <a:r>
              <a:rPr lang="en-GB" dirty="0" smtClean="0"/>
              <a:t> </a:t>
            </a:r>
            <a:r>
              <a:rPr lang="en-GB" dirty="0" err="1" smtClean="0"/>
              <a:t>lǐ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tjaccmag\AppData\Local\Microsoft\Windows\Temporary Internet Files\Content.IE5\1ELXA3WW\MP90042303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1656184" cy="1656184"/>
          </a:xfrm>
          <a:prstGeom prst="rect">
            <a:avLst/>
          </a:prstGeom>
          <a:noFill/>
        </p:spPr>
      </p:pic>
      <p:pic>
        <p:nvPicPr>
          <p:cNvPr id="15364" name="Picture 4" descr="C:\Users\tjaccmag\AppData\Local\Microsoft\Windows\Temporary Internet Files\Content.IE5\GFDHVU5P\MP90031431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5" y="377543"/>
            <a:ext cx="1080121" cy="1683305"/>
          </a:xfrm>
          <a:prstGeom prst="rect">
            <a:avLst/>
          </a:prstGeom>
          <a:noFill/>
        </p:spPr>
      </p:pic>
      <p:pic>
        <p:nvPicPr>
          <p:cNvPr id="15365" name="Picture 5" descr="C:\Users\tjaccmag\AppData\Local\Microsoft\Windows\Temporary Internet Files\Content.IE5\GFDHVU5P\MP900427638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4856" y="188640"/>
            <a:ext cx="1872208" cy="1872208"/>
          </a:xfrm>
          <a:prstGeom prst="rect">
            <a:avLst/>
          </a:prstGeom>
          <a:noFill/>
        </p:spPr>
      </p:pic>
      <p:pic>
        <p:nvPicPr>
          <p:cNvPr id="8" name="Picture 7" descr="China-Coca-Cola-Bott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851624"/>
            <a:ext cx="2448954" cy="1872208"/>
          </a:xfrm>
          <a:prstGeom prst="rect">
            <a:avLst/>
          </a:prstGeom>
        </p:spPr>
      </p:pic>
      <p:pic>
        <p:nvPicPr>
          <p:cNvPr id="9" name="Picture 8" descr="7-up et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44358" y="4044523"/>
            <a:ext cx="2569468" cy="16615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03848" y="2492896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INFORMAL MEASURES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96912" y="2492896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728992" y="206084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碗    </a:t>
            </a:r>
            <a:r>
              <a:rPr lang="en-GB" altLang="zh-CN" sz="2400" dirty="0" smtClean="0"/>
              <a:t>bowl</a:t>
            </a:r>
            <a:r>
              <a:rPr lang="zh-CN" altLang="en-US" sz="3200" b="1" dirty="0" smtClean="0"/>
              <a:t>  </a:t>
            </a:r>
            <a:endParaRPr lang="en-GB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2738" y="5738661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瓶</a:t>
            </a:r>
            <a:r>
              <a:rPr lang="en-GB" altLang="zh-CN" sz="3200" b="1" dirty="0" smtClean="0"/>
              <a:t>   </a:t>
            </a:r>
            <a:r>
              <a:rPr lang="en-GB" altLang="zh-CN" sz="2400" dirty="0" smtClean="0"/>
              <a:t>bottle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04856" y="5757680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罐     </a:t>
            </a:r>
            <a:r>
              <a:rPr lang="en-GB" altLang="zh-CN" sz="2400" dirty="0" smtClean="0"/>
              <a:t>can</a:t>
            </a:r>
            <a:endParaRPr lang="en-GB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28960" y="199326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杯</a:t>
            </a:r>
            <a:r>
              <a:rPr lang="zh-CN" altLang="en-US" sz="2400" dirty="0" smtClean="0"/>
              <a:t>    </a:t>
            </a:r>
            <a:r>
              <a:rPr lang="en-GB" altLang="zh-CN" sz="2400" dirty="0" smtClean="0"/>
              <a:t>cup/glass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41296" y="2523673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 smtClean="0"/>
              <a:t>bēi</a:t>
            </a:r>
            <a:r>
              <a:rPr lang="en-US" altLang="zh-CN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728992" y="249289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wǎn</a:t>
            </a:r>
            <a:r>
              <a:rPr lang="en-US" altLang="zh-CN" sz="2000" dirty="0"/>
              <a:t> 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22738" y="6175822"/>
            <a:ext cx="1562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 smtClean="0"/>
              <a:t>píng</a:t>
            </a:r>
            <a:r>
              <a:rPr lang="en-US" altLang="zh-CN" sz="2000" dirty="0" smtClean="0"/>
              <a:t> 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728992" y="6175822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guàn</a:t>
            </a:r>
            <a:r>
              <a:rPr lang="en-US" altLang="zh-CN" sz="2000" dirty="0"/>
              <a:t> 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332656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General measures</a:t>
            </a:r>
            <a:endParaRPr lang="en-GB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725144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馬</a:t>
            </a:r>
            <a:r>
              <a:rPr lang="zh-CN" altLang="en-US" sz="4000" b="1" dirty="0" smtClean="0"/>
              <a:t>  </a:t>
            </a:r>
            <a:r>
              <a:rPr lang="en-GB" altLang="zh-CN" sz="4000" b="1" dirty="0" smtClean="0"/>
              <a:t>:</a:t>
            </a:r>
            <a:r>
              <a:rPr lang="zh-CN" altLang="en-US" sz="4000" b="1" dirty="0" smtClean="0"/>
              <a:t>  五     馬  </a:t>
            </a:r>
            <a:r>
              <a:rPr lang="en-US" altLang="zh-CN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mǎ</a:t>
            </a:r>
            <a:r>
              <a:rPr lang="en-US" altLang="zh-CN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wǔ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mǎ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541" y="1239557"/>
            <a:ext cx="4058894" cy="22784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3529534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Measure words have their origins in stock-taking in the Bronze Age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5679018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Horses  -  5 horses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412776"/>
            <a:ext cx="4316744" cy="24241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6912" y="4077072"/>
            <a:ext cx="6509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>
                <a:solidFill>
                  <a:prstClr val="white"/>
                </a:solidFill>
              </a:rPr>
              <a:t>馬   </a:t>
            </a:r>
            <a:r>
              <a:rPr lang="en-GB" altLang="zh-CN" sz="4000" b="1" dirty="0" smtClean="0">
                <a:solidFill>
                  <a:prstClr val="white"/>
                </a:solidFill>
              </a:rPr>
              <a:t>:</a:t>
            </a:r>
            <a:r>
              <a:rPr lang="zh-CN" altLang="en-US" sz="4000" b="1" dirty="0" smtClean="0">
                <a:solidFill>
                  <a:prstClr val="white"/>
                </a:solidFill>
              </a:rPr>
              <a:t> </a:t>
            </a:r>
            <a:r>
              <a:rPr lang="zh-CN" altLang="en-US" sz="4000" b="1" dirty="0">
                <a:solidFill>
                  <a:prstClr val="white"/>
                </a:solidFill>
              </a:rPr>
              <a:t>五 </a:t>
            </a:r>
            <a:r>
              <a:rPr lang="zh-CN" altLang="en-US" sz="4000" b="1" dirty="0" smtClean="0">
                <a:solidFill>
                  <a:prstClr val="white"/>
                </a:solidFill>
              </a:rPr>
              <a:t>    匹  </a:t>
            </a:r>
            <a:r>
              <a:rPr lang="en-US" altLang="zh-CN" sz="4000" b="1" dirty="0" err="1" smtClean="0">
                <a:solidFill>
                  <a:prstClr val="white"/>
                </a:solidFill>
              </a:rPr>
              <a:t>mǎ</a:t>
            </a:r>
            <a:r>
              <a:rPr lang="en-US" altLang="zh-CN" sz="4000" b="1" dirty="0" smtClean="0">
                <a:solidFill>
                  <a:prstClr val="white"/>
                </a:solidFill>
              </a:rPr>
              <a:t> </a:t>
            </a:r>
            <a:r>
              <a:rPr lang="en-US" altLang="zh-CN" sz="4000" b="1" dirty="0" smtClean="0">
                <a:solidFill>
                  <a:prstClr val="white"/>
                </a:solidFill>
              </a:rPr>
              <a:t>:</a:t>
            </a:r>
            <a:r>
              <a:rPr lang="en-GB" sz="4000" b="1" dirty="0" smtClean="0">
                <a:solidFill>
                  <a:prstClr val="white"/>
                </a:solidFill>
              </a:rPr>
              <a:t>  </a:t>
            </a:r>
            <a:r>
              <a:rPr lang="en-GB" sz="4000" b="1" dirty="0" err="1" smtClean="0">
                <a:solidFill>
                  <a:prstClr val="white"/>
                </a:solidFill>
              </a:rPr>
              <a:t>wǔ</a:t>
            </a:r>
            <a:r>
              <a:rPr lang="en-GB" sz="4000" b="1" dirty="0" smtClean="0">
                <a:solidFill>
                  <a:prstClr val="white"/>
                </a:solidFill>
              </a:rPr>
              <a:t>   </a:t>
            </a:r>
            <a:r>
              <a:rPr lang="en-GB" sz="4000" b="1" dirty="0" err="1" smtClean="0">
                <a:solidFill>
                  <a:prstClr val="white"/>
                </a:solidFill>
              </a:rPr>
              <a:t>pǐ</a:t>
            </a:r>
            <a:r>
              <a:rPr lang="en-GB" sz="4000" b="1" dirty="0" smtClean="0">
                <a:solidFill>
                  <a:prstClr val="white"/>
                </a:solidFill>
              </a:rPr>
              <a:t> 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200864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This became:</a:t>
            </a:r>
            <a:endParaRPr lang="en-GB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446912" y="5025136"/>
            <a:ext cx="691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Horses  - 5 units</a:t>
            </a:r>
          </a:p>
          <a:p>
            <a:r>
              <a:rPr lang="en-US" sz="4000" dirty="0" smtClean="0"/>
              <a:t>and that’s how it has stayed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7824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268759"/>
            <a:ext cx="4564344" cy="25631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47664" y="4144105"/>
            <a:ext cx="6174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 smtClean="0">
                <a:solidFill>
                  <a:prstClr val="white"/>
                </a:solidFill>
              </a:rPr>
              <a:t>五     匹    馬</a:t>
            </a:r>
            <a:r>
              <a:rPr lang="en-US" altLang="zh-CN" sz="4000" b="1" dirty="0" smtClean="0">
                <a:solidFill>
                  <a:prstClr val="white"/>
                </a:solidFill>
              </a:rPr>
              <a:t> </a:t>
            </a:r>
            <a:r>
              <a:rPr lang="en-GB" sz="4000" b="1" dirty="0" smtClean="0">
                <a:solidFill>
                  <a:prstClr val="white"/>
                </a:solidFill>
              </a:rPr>
              <a:t>  </a:t>
            </a:r>
            <a:r>
              <a:rPr lang="en-GB" sz="4000" b="1" dirty="0" err="1">
                <a:solidFill>
                  <a:prstClr val="white"/>
                </a:solidFill>
              </a:rPr>
              <a:t>wǔ</a:t>
            </a:r>
            <a:r>
              <a:rPr lang="en-GB" sz="4000" b="1" dirty="0">
                <a:solidFill>
                  <a:prstClr val="white"/>
                </a:solidFill>
              </a:rPr>
              <a:t>   </a:t>
            </a:r>
            <a:r>
              <a:rPr lang="en-GB" sz="4000" b="1" dirty="0" err="1">
                <a:solidFill>
                  <a:prstClr val="white"/>
                </a:solidFill>
              </a:rPr>
              <a:t>pǐ</a:t>
            </a:r>
            <a:r>
              <a:rPr lang="en-GB" sz="4000" b="1" dirty="0">
                <a:solidFill>
                  <a:prstClr val="white"/>
                </a:solidFill>
              </a:rPr>
              <a:t> </a:t>
            </a:r>
            <a:r>
              <a:rPr lang="en-GB" sz="4000" b="1" dirty="0" smtClean="0">
                <a:solidFill>
                  <a:prstClr val="white"/>
                </a:solidFill>
              </a:rPr>
              <a:t>  </a:t>
            </a:r>
            <a:r>
              <a:rPr lang="en-GB" sz="4000" b="1" dirty="0" err="1" smtClean="0">
                <a:solidFill>
                  <a:prstClr val="white"/>
                </a:solidFill>
              </a:rPr>
              <a:t>mǎ</a:t>
            </a:r>
            <a:r>
              <a:rPr lang="en-GB" sz="4000" b="1" dirty="0" smtClean="0">
                <a:solidFill>
                  <a:prstClr val="white"/>
                </a:solidFill>
              </a:rPr>
              <a:t> </a:t>
            </a:r>
            <a:endParaRPr lang="en-GB" sz="4000" b="1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87133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And this became:</a:t>
            </a:r>
            <a:endParaRPr lang="en-GB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546867" y="5189101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5 units of horse  =  5 horses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035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inese_Sprite_1.25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332655"/>
            <a:ext cx="2022728" cy="2696971"/>
          </a:xfrm>
          <a:prstGeom prst="rect">
            <a:avLst/>
          </a:prstGeom>
        </p:spPr>
      </p:pic>
      <p:pic>
        <p:nvPicPr>
          <p:cNvPr id="6" name="Picture 5" descr="can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674255"/>
            <a:ext cx="2858663" cy="2013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51592"/>
            <a:ext cx="2739831" cy="20548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3429000"/>
            <a:ext cx="847528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/>
              <a:t> </a:t>
            </a:r>
            <a:r>
              <a:rPr lang="zh-CN" altLang="en-US" sz="4400" b="1" dirty="0" smtClean="0"/>
              <a:t>一杯茶        三瓶雪碧      两包糖果</a:t>
            </a:r>
            <a:endParaRPr lang="en-US" altLang="zh-CN" sz="4400" b="1" dirty="0" smtClean="0"/>
          </a:p>
          <a:p>
            <a:endParaRPr lang="en-GB" sz="4400" b="1" dirty="0" smtClean="0"/>
          </a:p>
          <a:p>
            <a:r>
              <a:rPr lang="en-GB" sz="2400" b="1" dirty="0" err="1" smtClean="0"/>
              <a:t>yī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bēi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chá</a:t>
            </a:r>
            <a:r>
              <a:rPr lang="en-GB" sz="2400" b="1" dirty="0" smtClean="0"/>
              <a:t>                     </a:t>
            </a:r>
            <a:r>
              <a:rPr lang="en-GB" sz="2400" b="1" dirty="0" err="1" smtClean="0"/>
              <a:t>sān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píng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xuě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bì</a:t>
            </a:r>
            <a:r>
              <a:rPr lang="en-GB" sz="2400" b="1" dirty="0" smtClean="0"/>
              <a:t>       </a:t>
            </a:r>
            <a:r>
              <a:rPr lang="en-GB" sz="2400" b="1" dirty="0" err="1" smtClean="0"/>
              <a:t>liǎng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bāo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táng</a:t>
            </a:r>
            <a:r>
              <a:rPr lang="en-GB" sz="2400" b="1" dirty="0" smtClean="0"/>
              <a:t>  </a:t>
            </a:r>
            <a:r>
              <a:rPr lang="en-GB" sz="2400" b="1" dirty="0" err="1" smtClean="0"/>
              <a:t>guǒ</a:t>
            </a:r>
            <a:r>
              <a:rPr lang="en-GB" sz="2400" b="1" dirty="0" smtClean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7455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ncil bo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7312" y="4813243"/>
            <a:ext cx="2237481" cy="16165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980728"/>
            <a:ext cx="3384376" cy="25405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2040" y="4879448"/>
            <a:ext cx="25255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/>
              <a:t>一支笔</a:t>
            </a:r>
            <a:endParaRPr lang="en-GB" sz="4400" dirty="0" smtClean="0"/>
          </a:p>
          <a:p>
            <a:r>
              <a:rPr lang="en-GB" sz="4400" dirty="0" err="1" smtClean="0"/>
              <a:t>yī</a:t>
            </a:r>
            <a:r>
              <a:rPr lang="en-GB" sz="4400" dirty="0" smtClean="0"/>
              <a:t> </a:t>
            </a:r>
            <a:r>
              <a:rPr lang="en-GB" sz="4400" i="1" u="sng" dirty="0" smtClean="0"/>
              <a:t>zhī</a:t>
            </a:r>
            <a:r>
              <a:rPr lang="en-GB" sz="4400" dirty="0" smtClean="0"/>
              <a:t> </a:t>
            </a:r>
            <a:r>
              <a:rPr lang="en-GB" sz="4400" dirty="0" err="1" smtClean="0"/>
              <a:t>bǐ</a:t>
            </a:r>
            <a:r>
              <a:rPr lang="en-GB" sz="4400" dirty="0" smtClean="0"/>
              <a:t> </a:t>
            </a:r>
            <a:endParaRPr lang="en-GB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285"/>
            <a:ext cx="6413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pile of pens is difficult to count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60752" y="3723334"/>
            <a:ext cx="7715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but it’s easier if you put each into a special container for long straight things called a </a:t>
            </a:r>
            <a:r>
              <a:rPr lang="zh-CN" altLang="en-US" sz="2800" dirty="0" smtClean="0"/>
              <a:t>支 </a:t>
            </a:r>
            <a:r>
              <a:rPr lang="en-GB" sz="2800" i="1" dirty="0" smtClean="0"/>
              <a:t>zhī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7705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449076" cy="1770682"/>
          </a:xfrm>
          <a:prstGeom prst="rect">
            <a:avLst/>
          </a:prstGeom>
        </p:spPr>
      </p:pic>
      <p:pic>
        <p:nvPicPr>
          <p:cNvPr id="5" name="Picture 4" descr="elephant bo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300354"/>
            <a:ext cx="3264363" cy="2448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4300354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/>
              <a:t>一只象</a:t>
            </a:r>
            <a:endParaRPr lang="en-GB" sz="4800" b="1" dirty="0" smtClean="0"/>
          </a:p>
          <a:p>
            <a:r>
              <a:rPr lang="en-GB" sz="4800" b="1" dirty="0" err="1" smtClean="0"/>
              <a:t>Yī</a:t>
            </a:r>
            <a:r>
              <a:rPr lang="en-GB" sz="4800" b="1" dirty="0" smtClean="0"/>
              <a:t> </a:t>
            </a:r>
            <a:r>
              <a:rPr lang="en-GB" sz="4800" b="1" i="1" u="sng" dirty="0" smtClean="0"/>
              <a:t>zhī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xiàng</a:t>
            </a:r>
            <a:r>
              <a:rPr lang="en-GB" sz="4800" b="1" dirty="0" smtClean="0"/>
              <a:t> </a:t>
            </a:r>
            <a:endParaRPr lang="en-GB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83568" y="188640"/>
            <a:ext cx="6120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Different categories of things have different  “containers”…..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31540" y="3474392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Most animals fit in a different kind of </a:t>
            </a:r>
            <a:r>
              <a:rPr lang="en-GB" sz="3200" i="1" dirty="0" smtClean="0"/>
              <a:t>zhī   </a:t>
            </a:r>
            <a:r>
              <a:rPr lang="zh-CN" altLang="en-US" sz="3200" dirty="0" smtClean="0">
                <a:solidFill>
                  <a:prstClr val="white"/>
                </a:solidFill>
              </a:rPr>
              <a:t>只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2967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3927856" cy="2626754"/>
          </a:xfrm>
          <a:prstGeom prst="rect">
            <a:avLst/>
          </a:prstGeom>
        </p:spPr>
      </p:pic>
      <p:pic>
        <p:nvPicPr>
          <p:cNvPr id="6" name="Picture 5" descr="s bo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716" y="4180772"/>
            <a:ext cx="2183060" cy="21830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60032" y="472514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 smtClean="0"/>
              <a:t>yī</a:t>
            </a:r>
            <a:r>
              <a:rPr lang="en-GB" sz="4800" b="1" dirty="0" smtClean="0"/>
              <a:t> </a:t>
            </a:r>
            <a:r>
              <a:rPr lang="en-GB" sz="4800" b="1" i="1" u="sng" dirty="0" err="1" smtClean="0"/>
              <a:t>tiáo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shé</a:t>
            </a:r>
            <a:r>
              <a:rPr lang="en-GB" sz="4800" b="1" dirty="0" smtClean="0"/>
              <a:t> </a:t>
            </a:r>
            <a:endParaRPr lang="en-GB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84981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Long thin wiggly things like snakes (but also fish, roads and rivers) go in a </a:t>
            </a:r>
            <a:r>
              <a:rPr lang="zh-CN" altLang="en-US" sz="2800" dirty="0" smtClean="0"/>
              <a:t>条  </a:t>
            </a:r>
            <a:r>
              <a:rPr lang="en-US" altLang="zh-CN" sz="2800" dirty="0" err="1" smtClean="0"/>
              <a:t>tiáo</a:t>
            </a:r>
            <a:r>
              <a:rPr lang="en-US" altLang="zh-CN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0561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en-GB" sz="6000" dirty="0" smtClean="0"/>
              <a:t>But if you’re stuck, you have a best friend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352" y="2204864"/>
            <a:ext cx="6189295" cy="280831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zh-CN" altLang="en-US" sz="15000" b="1" dirty="0" smtClean="0"/>
              <a:t>个  </a:t>
            </a:r>
            <a:r>
              <a:rPr lang="en-GB" altLang="zh-CN" sz="15000" b="1" dirty="0" err="1" smtClean="0"/>
              <a:t>gè</a:t>
            </a:r>
            <a:r>
              <a:rPr lang="en-GB" altLang="zh-CN" sz="15000" b="1" dirty="0" smtClean="0"/>
              <a:t> </a:t>
            </a:r>
            <a:endParaRPr lang="en-GB" sz="15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4869160"/>
            <a:ext cx="8712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which is a </a:t>
            </a:r>
            <a:r>
              <a:rPr lang="en-US" sz="4000" dirty="0"/>
              <a:t>g</a:t>
            </a:r>
            <a:r>
              <a:rPr lang="en-US" sz="4000" dirty="0" smtClean="0"/>
              <a:t>eneral purpose container and is very flexible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7171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229600" cy="5544616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4400" dirty="0" smtClean="0"/>
              <a:t>You can find more information on measure words here:</a:t>
            </a:r>
          </a:p>
          <a:p>
            <a:pPr marL="137160" indent="0">
              <a:buNone/>
            </a:pPr>
            <a:endParaRPr lang="en-US" sz="2000" dirty="0" smtClean="0"/>
          </a:p>
          <a:p>
            <a:pPr marL="137160" indent="0">
              <a:buNone/>
            </a:pPr>
            <a:r>
              <a:rPr lang="en-GB" sz="1800" dirty="0">
                <a:hlinkClick r:id="rId2"/>
              </a:rPr>
              <a:t>http://</a:t>
            </a:r>
            <a:r>
              <a:rPr lang="en-GB" sz="1800" dirty="0" smtClean="0">
                <a:hlinkClick r:id="rId2"/>
              </a:rPr>
              <a:t>mandarinchallenge.blogspot.co.uk/2012/06/chinese-measure-words.html</a:t>
            </a:r>
            <a:r>
              <a:rPr lang="en-GB" sz="1800" dirty="0" smtClean="0"/>
              <a:t> </a:t>
            </a:r>
          </a:p>
          <a:p>
            <a:pPr marL="137160" indent="0">
              <a:buNone/>
            </a:pPr>
            <a:endParaRPr lang="en-US" sz="1800" dirty="0"/>
          </a:p>
          <a:p>
            <a:pPr>
              <a:spcBef>
                <a:spcPct val="0"/>
              </a:spcBef>
              <a:buNone/>
            </a:pPr>
            <a:r>
              <a:rPr lang="en-GB" altLang="en-US" sz="1800" dirty="0">
                <a:latin typeface="Arial" panose="020B0604020202020204" pitchFamily="34" charset="0"/>
                <a:hlinkClick r:id="rId3"/>
              </a:rPr>
              <a:t>http://laowaichinese.net/top-10-measure-words-to-know.htm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marL="137160" indent="0">
              <a:buNone/>
            </a:pPr>
            <a:r>
              <a:rPr lang="en-GB" altLang="en-US" sz="1800" dirty="0">
                <a:latin typeface="Arial" panose="020B0604020202020204" pitchFamily="34" charset="0"/>
                <a:hlinkClick r:id="rId4"/>
              </a:rPr>
              <a:t>http://www.languagerealm.com/chinese/chinese_measure_words.php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 marL="137160" indent="0">
              <a:buNone/>
            </a:pPr>
            <a:endParaRPr lang="en-US" sz="1800" dirty="0" smtClean="0"/>
          </a:p>
          <a:p>
            <a:pPr marL="137160" indent="0">
              <a:buNone/>
            </a:pPr>
            <a:r>
              <a:rPr lang="en-GB" altLang="en-US" sz="1800" dirty="0">
                <a:latin typeface="Arial" panose="020B0604020202020204" pitchFamily="34" charset="0"/>
                <a:hlinkClick r:id="rId5"/>
              </a:rPr>
              <a:t>http://www.ctcfl.ox.ac.uk/Grammar%20exercises/Measure%20words.htm</a:t>
            </a:r>
            <a:endParaRPr lang="en-GB" altLang="en-US" sz="1800" dirty="0">
              <a:latin typeface="Arial" panose="020B0604020202020204" pitchFamily="34" charset="0"/>
            </a:endParaRPr>
          </a:p>
          <a:p>
            <a:pPr marL="13716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44034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1157</TotalTime>
  <Words>262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黑体</vt:lpstr>
      <vt:lpstr>宋体</vt:lpstr>
      <vt:lpstr>Arial</vt:lpstr>
      <vt:lpstr>Book Antiqua</vt:lpstr>
      <vt:lpstr>Lucida Sans</vt:lpstr>
      <vt:lpstr>Wingdings</vt:lpstr>
      <vt:lpstr>Wingdings 2</vt:lpstr>
      <vt:lpstr>Wingdings 3</vt:lpstr>
      <vt:lpstr>Apex</vt:lpstr>
      <vt:lpstr>量词    measure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But if you’re stuck, you have a best friend</vt:lpstr>
      <vt:lpstr>PowerPoint Presentation</vt:lpstr>
    </vt:vector>
  </TitlesOfParts>
  <Company>Institute of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量词   measure words</dc:title>
  <dc:creator>tjaccmag</dc:creator>
  <cp:lastModifiedBy>James Trapp</cp:lastModifiedBy>
  <cp:revision>95</cp:revision>
  <dcterms:created xsi:type="dcterms:W3CDTF">2014-04-14T12:16:59Z</dcterms:created>
  <dcterms:modified xsi:type="dcterms:W3CDTF">2016-06-03T10:59:55Z</dcterms:modified>
</cp:coreProperties>
</file>