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3" r:id="rId2"/>
    <p:sldId id="305" r:id="rId3"/>
    <p:sldId id="285" r:id="rId4"/>
    <p:sldId id="284" r:id="rId5"/>
    <p:sldId id="289" r:id="rId6"/>
    <p:sldId id="286" r:id="rId7"/>
    <p:sldId id="287" r:id="rId8"/>
    <p:sldId id="291" r:id="rId9"/>
    <p:sldId id="306" r:id="rId10"/>
    <p:sldId id="290" r:id="rId11"/>
    <p:sldId id="261" r:id="rId12"/>
    <p:sldId id="311" r:id="rId13"/>
    <p:sldId id="316" r:id="rId14"/>
    <p:sldId id="295" r:id="rId15"/>
    <p:sldId id="274" r:id="rId16"/>
    <p:sldId id="263" r:id="rId17"/>
    <p:sldId id="265" r:id="rId18"/>
    <p:sldId id="313" r:id="rId19"/>
    <p:sldId id="267" r:id="rId20"/>
    <p:sldId id="309" r:id="rId21"/>
    <p:sldId id="312" r:id="rId22"/>
    <p:sldId id="266" r:id="rId23"/>
    <p:sldId id="314" r:id="rId24"/>
    <p:sldId id="320" r:id="rId25"/>
    <p:sldId id="315" r:id="rId26"/>
    <p:sldId id="271" r:id="rId27"/>
    <p:sldId id="272" r:id="rId28"/>
    <p:sldId id="300" r:id="rId29"/>
    <p:sldId id="301" r:id="rId30"/>
    <p:sldId id="319" r:id="rId31"/>
    <p:sldId id="273" r:id="rId32"/>
    <p:sldId id="318" r:id="rId33"/>
    <p:sldId id="302" r:id="rId34"/>
    <p:sldId id="317" r:id="rId35"/>
    <p:sldId id="310" r:id="rId36"/>
    <p:sldId id="30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8" autoAdjust="0"/>
    <p:restoredTop sz="92578" autoAdjust="0"/>
  </p:normalViewPr>
  <p:slideViewPr>
    <p:cSldViewPr snapToGrid="0">
      <p:cViewPr>
        <p:scale>
          <a:sx n="51" d="100"/>
          <a:sy n="51" d="100"/>
        </p:scale>
        <p:origin x="461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CA973B-E080-4958-BA48-5DB53BEDF71A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46A9428-4EAC-4E56-80C2-5BC5C550E37E}">
      <dgm:prSet/>
      <dgm:spPr/>
      <dgm:t>
        <a:bodyPr/>
        <a:lstStyle/>
        <a:p>
          <a:r>
            <a:rPr lang="en-GB" dirty="0"/>
            <a:t> increase children’s linguistic competence</a:t>
          </a:r>
          <a:endParaRPr lang="en-US" dirty="0"/>
        </a:p>
      </dgm:t>
    </dgm:pt>
    <dgm:pt modelId="{A5C65632-9D13-43C9-8729-3D0CAAE0027B}" type="parTrans" cxnId="{8898EA66-FB95-458C-821E-453733C6D76E}">
      <dgm:prSet/>
      <dgm:spPr/>
      <dgm:t>
        <a:bodyPr/>
        <a:lstStyle/>
        <a:p>
          <a:endParaRPr lang="en-US"/>
        </a:p>
      </dgm:t>
    </dgm:pt>
    <dgm:pt modelId="{1686EA4A-67BC-4DD5-BDBF-666A9F583173}" type="sibTrans" cxnId="{8898EA66-FB95-458C-821E-453733C6D76E}">
      <dgm:prSet/>
      <dgm:spPr/>
      <dgm:t>
        <a:bodyPr/>
        <a:lstStyle/>
        <a:p>
          <a:endParaRPr lang="en-US"/>
        </a:p>
      </dgm:t>
    </dgm:pt>
    <dgm:pt modelId="{9100F733-D603-4274-9FA5-E7C0F304F51E}">
      <dgm:prSet/>
      <dgm:spPr/>
      <dgm:t>
        <a:bodyPr/>
        <a:lstStyle/>
        <a:p>
          <a:r>
            <a:rPr lang="en-GB" dirty="0"/>
            <a:t> raise awareness that languages have  structures which might differ from each other</a:t>
          </a:r>
          <a:endParaRPr lang="en-US" dirty="0"/>
        </a:p>
      </dgm:t>
    </dgm:pt>
    <dgm:pt modelId="{435AD0AA-EC8A-45CD-B7C0-D2EE318A5013}" type="parTrans" cxnId="{1025487D-EC29-4043-89D8-360C9FB48D9D}">
      <dgm:prSet/>
      <dgm:spPr/>
      <dgm:t>
        <a:bodyPr/>
        <a:lstStyle/>
        <a:p>
          <a:endParaRPr lang="en-US"/>
        </a:p>
      </dgm:t>
    </dgm:pt>
    <dgm:pt modelId="{11AA595B-E636-4423-BA4B-99FA0053502A}" type="sibTrans" cxnId="{1025487D-EC29-4043-89D8-360C9FB48D9D}">
      <dgm:prSet/>
      <dgm:spPr/>
      <dgm:t>
        <a:bodyPr/>
        <a:lstStyle/>
        <a:p>
          <a:endParaRPr lang="en-US"/>
        </a:p>
      </dgm:t>
    </dgm:pt>
    <dgm:pt modelId="{7B6A483D-34CC-46EF-9FCE-B9EF0D699DD2}">
      <dgm:prSet/>
      <dgm:spPr/>
      <dgm:t>
        <a:bodyPr/>
        <a:lstStyle/>
        <a:p>
          <a:r>
            <a:rPr lang="en-GB" dirty="0"/>
            <a:t>develop positive attitudes to language learning</a:t>
          </a:r>
          <a:endParaRPr lang="en-US" dirty="0"/>
        </a:p>
      </dgm:t>
    </dgm:pt>
    <dgm:pt modelId="{33720161-5F8C-414E-9D22-18336E3CFE59}" type="parTrans" cxnId="{1BDA1068-D6D5-4C7E-B7FB-E31D6DB591C1}">
      <dgm:prSet/>
      <dgm:spPr/>
      <dgm:t>
        <a:bodyPr/>
        <a:lstStyle/>
        <a:p>
          <a:endParaRPr lang="en-US"/>
        </a:p>
      </dgm:t>
    </dgm:pt>
    <dgm:pt modelId="{5DED1255-9495-4C01-A7F0-333495A377DE}" type="sibTrans" cxnId="{1BDA1068-D6D5-4C7E-B7FB-E31D6DB591C1}">
      <dgm:prSet/>
      <dgm:spPr/>
      <dgm:t>
        <a:bodyPr/>
        <a:lstStyle/>
        <a:p>
          <a:endParaRPr lang="en-US"/>
        </a:p>
      </dgm:t>
    </dgm:pt>
    <dgm:pt modelId="{93962ECA-B226-4BCD-9AE4-0238C19CE77F}">
      <dgm:prSet/>
      <dgm:spPr/>
      <dgm:t>
        <a:bodyPr/>
        <a:lstStyle/>
        <a:p>
          <a:r>
            <a:rPr lang="en-GB" dirty="0"/>
            <a:t>build up language learning skills that serve as a foundation for future learning</a:t>
          </a:r>
          <a:endParaRPr lang="en-US" dirty="0"/>
        </a:p>
      </dgm:t>
    </dgm:pt>
    <dgm:pt modelId="{67310759-38A5-4478-B780-0FBD41DC23C7}" type="parTrans" cxnId="{6CB7E41F-8B66-49C1-9DFE-466D026FFDC0}">
      <dgm:prSet/>
      <dgm:spPr/>
      <dgm:t>
        <a:bodyPr/>
        <a:lstStyle/>
        <a:p>
          <a:endParaRPr lang="en-US"/>
        </a:p>
      </dgm:t>
    </dgm:pt>
    <dgm:pt modelId="{19DB3B41-A0DE-4DA3-9197-6F39A9C43D78}" type="sibTrans" cxnId="{6CB7E41F-8B66-49C1-9DFE-466D026FFDC0}">
      <dgm:prSet/>
      <dgm:spPr/>
      <dgm:t>
        <a:bodyPr/>
        <a:lstStyle/>
        <a:p>
          <a:endParaRPr lang="en-US"/>
        </a:p>
      </dgm:t>
    </dgm:pt>
    <dgm:pt modelId="{6D46F167-7A8F-4FA4-B8BF-B2FE75385CB6}">
      <dgm:prSet/>
      <dgm:spPr/>
      <dgm:t>
        <a:bodyPr/>
        <a:lstStyle/>
        <a:p>
          <a:r>
            <a:rPr lang="en-GB" dirty="0"/>
            <a:t>develop children’s intercultural understanding</a:t>
          </a:r>
          <a:endParaRPr lang="en-US" dirty="0"/>
        </a:p>
      </dgm:t>
    </dgm:pt>
    <dgm:pt modelId="{1A4EE42E-84B6-4A78-B2C5-B9F60060D381}" type="parTrans" cxnId="{2278C4BD-17C5-4160-B0CE-F0099966D919}">
      <dgm:prSet/>
      <dgm:spPr/>
      <dgm:t>
        <a:bodyPr/>
        <a:lstStyle/>
        <a:p>
          <a:endParaRPr lang="en-US"/>
        </a:p>
      </dgm:t>
    </dgm:pt>
    <dgm:pt modelId="{6A705605-A135-4474-904A-84ACB63FED29}" type="sibTrans" cxnId="{2278C4BD-17C5-4160-B0CE-F0099966D919}">
      <dgm:prSet/>
      <dgm:spPr/>
      <dgm:t>
        <a:bodyPr/>
        <a:lstStyle/>
        <a:p>
          <a:endParaRPr lang="en-US"/>
        </a:p>
      </dgm:t>
    </dgm:pt>
    <dgm:pt modelId="{B77E16E8-5E86-4BC3-84E1-B0E8262AB2DB}" type="pres">
      <dgm:prSet presAssocID="{2CCA973B-E080-4958-BA48-5DB53BEDF71A}" presName="linear" presStyleCnt="0">
        <dgm:presLayoutVars>
          <dgm:animLvl val="lvl"/>
          <dgm:resizeHandles val="exact"/>
        </dgm:presLayoutVars>
      </dgm:prSet>
      <dgm:spPr/>
    </dgm:pt>
    <dgm:pt modelId="{2D051EAD-10D7-450E-8520-3CC286D6D522}" type="pres">
      <dgm:prSet presAssocID="{446A9428-4EAC-4E56-80C2-5BC5C550E37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BB66085-125F-4745-A370-BD2859BC5F15}" type="pres">
      <dgm:prSet presAssocID="{1686EA4A-67BC-4DD5-BDBF-666A9F583173}" presName="spacer" presStyleCnt="0"/>
      <dgm:spPr/>
    </dgm:pt>
    <dgm:pt modelId="{97DD10E9-E303-4CFE-B668-EB2C7DF157A6}" type="pres">
      <dgm:prSet presAssocID="{9100F733-D603-4274-9FA5-E7C0F304F51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E36830A-6916-49CD-9BE4-41F941127A43}" type="pres">
      <dgm:prSet presAssocID="{11AA595B-E636-4423-BA4B-99FA0053502A}" presName="spacer" presStyleCnt="0"/>
      <dgm:spPr/>
    </dgm:pt>
    <dgm:pt modelId="{168C1FF3-5714-409B-8BB2-7E21AF68DE76}" type="pres">
      <dgm:prSet presAssocID="{7B6A483D-34CC-46EF-9FCE-B9EF0D699DD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88484E6-5A2D-4B86-B8D4-F1EDD5840428}" type="pres">
      <dgm:prSet presAssocID="{5DED1255-9495-4C01-A7F0-333495A377DE}" presName="spacer" presStyleCnt="0"/>
      <dgm:spPr/>
    </dgm:pt>
    <dgm:pt modelId="{13D589F6-0DE8-4B86-AE08-FA8732D312BB}" type="pres">
      <dgm:prSet presAssocID="{93962ECA-B226-4BCD-9AE4-0238C19CE77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05DC61D-2287-476B-A476-C3F22DAB35DF}" type="pres">
      <dgm:prSet presAssocID="{19DB3B41-A0DE-4DA3-9197-6F39A9C43D78}" presName="spacer" presStyleCnt="0"/>
      <dgm:spPr/>
    </dgm:pt>
    <dgm:pt modelId="{B2F66B85-B4C0-4380-9524-E8CC524627D0}" type="pres">
      <dgm:prSet presAssocID="{6D46F167-7A8F-4FA4-B8BF-B2FE75385CB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CB7E41F-8B66-49C1-9DFE-466D026FFDC0}" srcId="{2CCA973B-E080-4958-BA48-5DB53BEDF71A}" destId="{93962ECA-B226-4BCD-9AE4-0238C19CE77F}" srcOrd="3" destOrd="0" parTransId="{67310759-38A5-4478-B780-0FBD41DC23C7}" sibTransId="{19DB3B41-A0DE-4DA3-9197-6F39A9C43D78}"/>
    <dgm:cxn modelId="{C3C48F2D-59C5-44E1-A5F4-554626455197}" type="presOf" srcId="{9100F733-D603-4274-9FA5-E7C0F304F51E}" destId="{97DD10E9-E303-4CFE-B668-EB2C7DF157A6}" srcOrd="0" destOrd="0" presId="urn:microsoft.com/office/officeart/2005/8/layout/vList2"/>
    <dgm:cxn modelId="{7D4D7C5B-6FDA-416C-862D-E58D0025FA6D}" type="presOf" srcId="{446A9428-4EAC-4E56-80C2-5BC5C550E37E}" destId="{2D051EAD-10D7-450E-8520-3CC286D6D522}" srcOrd="0" destOrd="0" presId="urn:microsoft.com/office/officeart/2005/8/layout/vList2"/>
    <dgm:cxn modelId="{F7F5F45B-E1AF-44D5-A9DE-FA87A59A24FC}" type="presOf" srcId="{6D46F167-7A8F-4FA4-B8BF-B2FE75385CB6}" destId="{B2F66B85-B4C0-4380-9524-E8CC524627D0}" srcOrd="0" destOrd="0" presId="urn:microsoft.com/office/officeart/2005/8/layout/vList2"/>
    <dgm:cxn modelId="{8898EA66-FB95-458C-821E-453733C6D76E}" srcId="{2CCA973B-E080-4958-BA48-5DB53BEDF71A}" destId="{446A9428-4EAC-4E56-80C2-5BC5C550E37E}" srcOrd="0" destOrd="0" parTransId="{A5C65632-9D13-43C9-8729-3D0CAAE0027B}" sibTransId="{1686EA4A-67BC-4DD5-BDBF-666A9F583173}"/>
    <dgm:cxn modelId="{1BDA1068-D6D5-4C7E-B7FB-E31D6DB591C1}" srcId="{2CCA973B-E080-4958-BA48-5DB53BEDF71A}" destId="{7B6A483D-34CC-46EF-9FCE-B9EF0D699DD2}" srcOrd="2" destOrd="0" parTransId="{33720161-5F8C-414E-9D22-18336E3CFE59}" sibTransId="{5DED1255-9495-4C01-A7F0-333495A377DE}"/>
    <dgm:cxn modelId="{1025487D-EC29-4043-89D8-360C9FB48D9D}" srcId="{2CCA973B-E080-4958-BA48-5DB53BEDF71A}" destId="{9100F733-D603-4274-9FA5-E7C0F304F51E}" srcOrd="1" destOrd="0" parTransId="{435AD0AA-EC8A-45CD-B7C0-D2EE318A5013}" sibTransId="{11AA595B-E636-4423-BA4B-99FA0053502A}"/>
    <dgm:cxn modelId="{7EF8EB7D-15F5-4AA0-8797-A5FAE45FA0E8}" type="presOf" srcId="{93962ECA-B226-4BCD-9AE4-0238C19CE77F}" destId="{13D589F6-0DE8-4B86-AE08-FA8732D312BB}" srcOrd="0" destOrd="0" presId="urn:microsoft.com/office/officeart/2005/8/layout/vList2"/>
    <dgm:cxn modelId="{C7B3C682-3BCE-4A71-9373-B9B7ED217E1E}" type="presOf" srcId="{7B6A483D-34CC-46EF-9FCE-B9EF0D699DD2}" destId="{168C1FF3-5714-409B-8BB2-7E21AF68DE76}" srcOrd="0" destOrd="0" presId="urn:microsoft.com/office/officeart/2005/8/layout/vList2"/>
    <dgm:cxn modelId="{2278C4BD-17C5-4160-B0CE-F0099966D919}" srcId="{2CCA973B-E080-4958-BA48-5DB53BEDF71A}" destId="{6D46F167-7A8F-4FA4-B8BF-B2FE75385CB6}" srcOrd="4" destOrd="0" parTransId="{1A4EE42E-84B6-4A78-B2C5-B9F60060D381}" sibTransId="{6A705605-A135-4474-904A-84ACB63FED29}"/>
    <dgm:cxn modelId="{A0B9DEF7-7FFB-45C2-8436-0C389BAC5F05}" type="presOf" srcId="{2CCA973B-E080-4958-BA48-5DB53BEDF71A}" destId="{B77E16E8-5E86-4BC3-84E1-B0E8262AB2DB}" srcOrd="0" destOrd="0" presId="urn:microsoft.com/office/officeart/2005/8/layout/vList2"/>
    <dgm:cxn modelId="{8A751BF1-D8A3-43EB-A720-AAE122099FA6}" type="presParOf" srcId="{B77E16E8-5E86-4BC3-84E1-B0E8262AB2DB}" destId="{2D051EAD-10D7-450E-8520-3CC286D6D522}" srcOrd="0" destOrd="0" presId="urn:microsoft.com/office/officeart/2005/8/layout/vList2"/>
    <dgm:cxn modelId="{C45BBCD4-9976-48F4-86E3-CFCF86B90259}" type="presParOf" srcId="{B77E16E8-5E86-4BC3-84E1-B0E8262AB2DB}" destId="{ABB66085-125F-4745-A370-BD2859BC5F15}" srcOrd="1" destOrd="0" presId="urn:microsoft.com/office/officeart/2005/8/layout/vList2"/>
    <dgm:cxn modelId="{842544CB-ECDE-4DB7-AE03-503D5F1D9B8F}" type="presParOf" srcId="{B77E16E8-5E86-4BC3-84E1-B0E8262AB2DB}" destId="{97DD10E9-E303-4CFE-B668-EB2C7DF157A6}" srcOrd="2" destOrd="0" presId="urn:microsoft.com/office/officeart/2005/8/layout/vList2"/>
    <dgm:cxn modelId="{B4BAD9CA-4991-410B-9C22-0AD6E030FC07}" type="presParOf" srcId="{B77E16E8-5E86-4BC3-84E1-B0E8262AB2DB}" destId="{DE36830A-6916-49CD-9BE4-41F941127A43}" srcOrd="3" destOrd="0" presId="urn:microsoft.com/office/officeart/2005/8/layout/vList2"/>
    <dgm:cxn modelId="{568A6F82-B5C0-42D4-A0CA-7A5029BD4E15}" type="presParOf" srcId="{B77E16E8-5E86-4BC3-84E1-B0E8262AB2DB}" destId="{168C1FF3-5714-409B-8BB2-7E21AF68DE76}" srcOrd="4" destOrd="0" presId="urn:microsoft.com/office/officeart/2005/8/layout/vList2"/>
    <dgm:cxn modelId="{692E94D1-17C8-45BD-9A21-F678FFD6D7D5}" type="presParOf" srcId="{B77E16E8-5E86-4BC3-84E1-B0E8262AB2DB}" destId="{088484E6-5A2D-4B86-B8D4-F1EDD5840428}" srcOrd="5" destOrd="0" presId="urn:microsoft.com/office/officeart/2005/8/layout/vList2"/>
    <dgm:cxn modelId="{CD7DD515-9F29-42F4-B5B6-B41BA457C6BB}" type="presParOf" srcId="{B77E16E8-5E86-4BC3-84E1-B0E8262AB2DB}" destId="{13D589F6-0DE8-4B86-AE08-FA8732D312BB}" srcOrd="6" destOrd="0" presId="urn:microsoft.com/office/officeart/2005/8/layout/vList2"/>
    <dgm:cxn modelId="{7D8FA152-C741-42A5-B28D-9699963E055B}" type="presParOf" srcId="{B77E16E8-5E86-4BC3-84E1-B0E8262AB2DB}" destId="{D05DC61D-2287-476B-A476-C3F22DAB35DF}" srcOrd="7" destOrd="0" presId="urn:microsoft.com/office/officeart/2005/8/layout/vList2"/>
    <dgm:cxn modelId="{5C52EC77-83ED-472D-BBC3-E21D0E0CF6ED}" type="presParOf" srcId="{B77E16E8-5E86-4BC3-84E1-B0E8262AB2DB}" destId="{B2F66B85-B4C0-4380-9524-E8CC524627D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51EAD-10D7-450E-8520-3CC286D6D522}">
      <dsp:nvSpPr>
        <dsp:cNvPr id="0" name=""/>
        <dsp:cNvSpPr/>
      </dsp:nvSpPr>
      <dsp:spPr>
        <a:xfrm>
          <a:off x="0" y="210817"/>
          <a:ext cx="6513603" cy="103285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increase children’s linguistic competence</a:t>
          </a:r>
          <a:endParaRPr lang="en-US" sz="2600" kern="1200" dirty="0"/>
        </a:p>
      </dsp:txBody>
      <dsp:txXfrm>
        <a:off x="50420" y="261237"/>
        <a:ext cx="6412763" cy="932014"/>
      </dsp:txXfrm>
    </dsp:sp>
    <dsp:sp modelId="{97DD10E9-E303-4CFE-B668-EB2C7DF157A6}">
      <dsp:nvSpPr>
        <dsp:cNvPr id="0" name=""/>
        <dsp:cNvSpPr/>
      </dsp:nvSpPr>
      <dsp:spPr>
        <a:xfrm>
          <a:off x="0" y="1318551"/>
          <a:ext cx="6513603" cy="1032854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 raise awareness that languages have  structures which might differ from each other</a:t>
          </a:r>
          <a:endParaRPr lang="en-US" sz="2600" kern="1200" dirty="0"/>
        </a:p>
      </dsp:txBody>
      <dsp:txXfrm>
        <a:off x="50420" y="1368971"/>
        <a:ext cx="6412763" cy="932014"/>
      </dsp:txXfrm>
    </dsp:sp>
    <dsp:sp modelId="{168C1FF3-5714-409B-8BB2-7E21AF68DE76}">
      <dsp:nvSpPr>
        <dsp:cNvPr id="0" name=""/>
        <dsp:cNvSpPr/>
      </dsp:nvSpPr>
      <dsp:spPr>
        <a:xfrm>
          <a:off x="0" y="2426285"/>
          <a:ext cx="6513603" cy="1032854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develop positive attitudes to language learning</a:t>
          </a:r>
          <a:endParaRPr lang="en-US" sz="2600" kern="1200" dirty="0"/>
        </a:p>
      </dsp:txBody>
      <dsp:txXfrm>
        <a:off x="50420" y="2476705"/>
        <a:ext cx="6412763" cy="932014"/>
      </dsp:txXfrm>
    </dsp:sp>
    <dsp:sp modelId="{13D589F6-0DE8-4B86-AE08-FA8732D312BB}">
      <dsp:nvSpPr>
        <dsp:cNvPr id="0" name=""/>
        <dsp:cNvSpPr/>
      </dsp:nvSpPr>
      <dsp:spPr>
        <a:xfrm>
          <a:off x="0" y="3534020"/>
          <a:ext cx="6513603" cy="1032854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build up language learning skills that serve as a foundation for future learning</a:t>
          </a:r>
          <a:endParaRPr lang="en-US" sz="2600" kern="1200" dirty="0"/>
        </a:p>
      </dsp:txBody>
      <dsp:txXfrm>
        <a:off x="50420" y="3584440"/>
        <a:ext cx="6412763" cy="932014"/>
      </dsp:txXfrm>
    </dsp:sp>
    <dsp:sp modelId="{B2F66B85-B4C0-4380-9524-E8CC524627D0}">
      <dsp:nvSpPr>
        <dsp:cNvPr id="0" name=""/>
        <dsp:cNvSpPr/>
      </dsp:nvSpPr>
      <dsp:spPr>
        <a:xfrm>
          <a:off x="0" y="4641754"/>
          <a:ext cx="6513603" cy="103285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develop children’s intercultural understanding</a:t>
          </a:r>
          <a:endParaRPr lang="en-US" sz="2600" kern="1200" dirty="0"/>
        </a:p>
      </dsp:txBody>
      <dsp:txXfrm>
        <a:off x="50420" y="4692174"/>
        <a:ext cx="6412763" cy="932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166BA-E92F-4F08-A2D6-87D68BA43006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A97CB-AF33-4D4F-9808-F40988908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09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75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/>
              <a:t>Have you tried </a:t>
            </a:r>
            <a:r>
              <a:rPr lang="en-GB" dirty="0"/>
              <a:t>CLIL</a:t>
            </a:r>
            <a:r>
              <a:rPr lang="en-GB" i="1" dirty="0"/>
              <a:t>?</a:t>
            </a:r>
          </a:p>
          <a:p>
            <a:pPr marL="0" indent="0">
              <a:buNone/>
            </a:pPr>
            <a:r>
              <a:rPr lang="en-GB" i="1" dirty="0"/>
              <a:t>Examples of what have you done in your school?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822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50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 you approach the subject?</a:t>
            </a:r>
          </a:p>
          <a:p>
            <a:r>
              <a:rPr lang="en-GB" dirty="0"/>
              <a:t>Elements to discuss: classroom management–  what are your rules? What language content are you happy to adopt? How and when to plan?....</a:t>
            </a:r>
          </a:p>
          <a:p>
            <a:r>
              <a:rPr lang="en-GB" dirty="0"/>
              <a:t>Through head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6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 you know what routines are in place in your school? Consistency of style, use same language as the class teacher.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710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planning sheets from activity 1, chose Chinese topic and using planning sheet, plan a lesson illustrating role of class teacher / Mandarin 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A97CB-AF33-4D4F-9808-F40988908C5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45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0A61-6A7A-44E4-BB53-39583C0CE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5D58E-FD52-4E8A-95AD-4A207A193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384B3-F336-4308-8CD2-01A4D147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1562D-99D7-4AF5-A979-E1A141C1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B42F-A305-4EB4-95DE-6C46B5040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78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FA609-17E5-4526-B131-20C3A114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2EC5D-4BA3-46C0-A619-7D64FFE3E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335DB-A022-4754-A5B1-968BA79AE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EB471-C1CC-4CA0-A07D-BD7BE8D5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5500F-2B14-4C63-B5F0-4263AD7E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98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9CBEA-5093-4839-91CC-8BCBD283E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1F366-127B-4998-AF18-BD55F902E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F8C05-449F-4BD2-A172-A4A2135D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116F-76D6-401A-8E11-59FF3FBAD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086CE-5A58-419D-875F-22876EF0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77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A6230-0709-40B5-84F4-19A224CF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F377E-25D6-47A8-8E41-DCC196A0F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5AE31-6A81-4F39-943D-2F2130965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3A508-973C-4F7E-A838-79A83704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FB9E-B8EC-44CC-83A8-119F747B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3FDD9-B7CE-4FA7-A5AF-48A0FFE9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3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31180-EC5E-4838-8CA4-532E419B4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064B5-97A0-49B3-92FA-F336877DC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86C28-771D-4A03-9C40-71B5659F3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8923F-7434-4D30-B351-D8CCDC5E0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F6AF7-7646-439D-ACB3-616BBEE816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923D8B-7751-4722-85A8-DB16A4B3F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C91312-635A-409E-8A67-8A9ED3C5D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A39D4B-2082-4568-A8F9-7E54F02D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52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875C-E4F0-4330-AAF5-3F895698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9CF53-5BBF-4C6A-AA9D-55126675D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1BECF5-FEE5-4954-9B4F-82AFC511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AD2F0-571D-446D-BA52-8F2BF38ED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18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BD5E0-C12D-4D34-A696-69AEFDC8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31863-C29A-4545-AB70-40CFE8F3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64F79-96F6-4FFA-93B0-C4C148F0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59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FBCA-EF9C-4219-95A6-2DC505CE1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C58E3-EF18-4F8B-8486-34C1C58C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3DAF7-7D20-424D-9F52-5FAFCE995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AE79C-E63E-47C2-8B60-B947B30A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4ADEA-5A38-4FB4-B4D4-0968338F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A9FBE-7FA2-46B2-9EB3-EF30393BD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39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D63E6-0E68-4A10-9A19-29954EFC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29E94A-F5F0-45C7-A3C3-90EFBEE088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D305C-5886-4E88-A765-456ED9CA2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7567F-C16D-4D85-B41E-C62DF7F4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74B49-B9E5-4519-95A9-DAF53E73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40102-A698-4FA1-908D-517514A6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19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54427-4232-4748-B3D6-A2F8D7AE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0C0B2-3990-49AE-A2E5-2CDE02B6C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2E3A3-88CB-419E-959B-941B98BA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CF2E0-3B7F-405A-9736-4769B1CA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E289B-2CE0-4299-9F1E-0082BC74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2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B40FD-98D1-4702-BDF5-B5B5A9E6A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FB476-01DC-49ED-867A-B5D5B874B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29C6D-1514-4444-ADDB-CE45BC69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F94E6-ED10-4E3D-AA17-9828B3D9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D477F-D429-41EF-9FCA-FA5B94CD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13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A05684-A403-4721-9B96-FA585200C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936DC-D7CC-418E-98B7-05220783A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F3DEC-8E5D-40C6-89FE-2844BD97E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28629-7206-47D3-A160-6F368D62FDC8}" type="datetimeFigureOut">
              <a:rPr lang="en-GB" smtClean="0"/>
              <a:t>26/02/2019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46A22-9AB0-44AC-BA22-CB6E4D9D8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F0584-E40B-4746-BD8F-E021E31DD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7A356-5B21-490E-9A28-E195B61915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2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1EBD1-DB05-4AA5-980C-51FB8A201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4642583"/>
            <a:ext cx="10210800" cy="1099845"/>
          </a:xfrm>
        </p:spPr>
        <p:txBody>
          <a:bodyPr>
            <a:normAutofit/>
          </a:bodyPr>
          <a:lstStyle/>
          <a:p>
            <a:r>
              <a:rPr lang="en-GB" sz="4200"/>
              <a:t>Embedding Chinese in your Primary School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4624850-8CF1-4338-9182-6325A84F3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4F3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26">
            <a:extLst>
              <a:ext uri="{FF2B5EF4-FFF2-40B4-BE49-F238E27FC236}">
                <a16:creationId xmlns:a16="http://schemas.microsoft.com/office/drawing/2014/main" id="{F88E6969-0E08-440A-8218-8EA03110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320843"/>
            <a:ext cx="11548872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A48B89F-2F47-4DB1-B350-334EAF8DB7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" r="27624" b="-1"/>
          <a:stretch/>
        </p:blipFill>
        <p:spPr>
          <a:xfrm rot="5400000">
            <a:off x="787004" y="494679"/>
            <a:ext cx="3291840" cy="3582641"/>
          </a:xfrm>
          <a:prstGeom prst="rect">
            <a:avLst/>
          </a:prstGeom>
        </p:spPr>
      </p:pic>
      <p:pic>
        <p:nvPicPr>
          <p:cNvPr id="13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5AA67E0-4DE4-4A0C-A3E1-4986D4C3E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5" r="27762" b="-1"/>
          <a:stretch/>
        </p:blipFill>
        <p:spPr>
          <a:xfrm>
            <a:off x="7967754" y="640080"/>
            <a:ext cx="3582642" cy="3291840"/>
          </a:xfrm>
          <a:prstGeom prst="rect">
            <a:avLst/>
          </a:prstGeom>
        </p:spPr>
      </p:pic>
      <p:pic>
        <p:nvPicPr>
          <p:cNvPr id="4" name="Picture 3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29C63CFF-34A7-4711-BA31-DB7839457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640079"/>
            <a:ext cx="2533650" cy="33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6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8E74-D90F-41F2-A121-5CD965CBF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/>
              <a:t>The Planning Stage</a:t>
            </a:r>
            <a:endParaRPr lang="en-GB" dirty="0"/>
          </a:p>
        </p:txBody>
      </p:sp>
      <p:pic>
        <p:nvPicPr>
          <p:cNvPr id="25" name="Content Placeholder 24" descr="Screen Shot 2016-06-11 at 16.11.10.png">
            <a:extLst>
              <a:ext uri="{FF2B5EF4-FFF2-40B4-BE49-F238E27FC236}">
                <a16:creationId xmlns:a16="http://schemas.microsoft.com/office/drawing/2014/main" id="{F3D2522F-578B-454D-9C89-4FC19A008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45" y="2200275"/>
            <a:ext cx="5619750" cy="24574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DC038CE-E801-44D6-843C-9F1E89C772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r="3928"/>
          <a:stretch/>
        </p:blipFill>
        <p:spPr>
          <a:xfrm>
            <a:off x="7386320" y="2649322"/>
            <a:ext cx="3670466" cy="309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1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B73B7-20A9-4A78-B608-B6599726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Aims of Mandarin programme: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A75331-658F-403E-B20C-62E7143D64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02198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282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DA6C8C-8615-4847-950C-216435D27E9D}"/>
              </a:ext>
            </a:extLst>
          </p:cNvPr>
          <p:cNvSpPr/>
          <p:nvPr/>
        </p:nvSpPr>
        <p:spPr>
          <a:xfrm>
            <a:off x="3048000" y="137490"/>
            <a:ext cx="6096000" cy="74358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 REASONS WHY LEARNING </a:t>
            </a:r>
            <a:r>
              <a:rPr lang="zh-CN" altLang="en-US" sz="2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中文 </a:t>
            </a:r>
            <a:r>
              <a:rPr lang="en-GB" sz="2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 IMPORTANT!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LEARNING MANDARIN………</a:t>
            </a: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…….means you can communicate with over a billion new people!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…….improves your English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…….improves your memory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…….gives you an insight into another way of living, thinking and looking at the world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……..can help you get a job – China’s economy is one of the biggest in the world!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……..helps to connect the world and promote peace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……..is fun to learn because of the characters!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……helps you make friends in new countries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……is easy because of the number system!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0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…….is easy because Chinese grammar is much simpler than English grammar!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GB" sz="9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9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9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9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GB" sz="9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9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4B96-16BB-4966-AA23-C95B4F75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What do we mean by cross-curricular</a:t>
            </a:r>
            <a:r>
              <a:rPr lang="en-GB" i="1" dirty="0"/>
              <a:t>/</a:t>
            </a:r>
            <a:r>
              <a:rPr lang="en-GB" dirty="0"/>
              <a:t>CLIL/IDL?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660C9-171E-4136-9E80-D6A796359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0" y="2367279"/>
            <a:ext cx="7416800" cy="170688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“When the skills, knowledge and attitudes of a number of different disciplines are applied to a single experience, theme or idea” (Barnes J, 2012).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91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33D3-FA42-460D-9F43-92C1D8AE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Why cross-curricular links?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DC536-97A9-492C-A026-263753251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54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 -strengthens relevance and coherence of curriculum </a:t>
            </a:r>
          </a:p>
          <a:p>
            <a:pPr marL="0" indent="0">
              <a:buNone/>
            </a:pPr>
            <a:r>
              <a:rPr lang="en-US" sz="2000" dirty="0"/>
              <a:t> - increases pupil engagement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 - increases understanding and confidence</a:t>
            </a:r>
          </a:p>
          <a:p>
            <a:pPr marL="0" indent="0">
              <a:buNone/>
            </a:pPr>
            <a:r>
              <a:rPr lang="en-GB" sz="2000" dirty="0"/>
              <a:t> - promotes creativity</a:t>
            </a:r>
          </a:p>
          <a:p>
            <a:pPr marL="0" indent="0">
              <a:buNone/>
            </a:pPr>
            <a:r>
              <a:rPr lang="en-US" sz="2000" dirty="0"/>
              <a:t> - creates more language opportunities </a:t>
            </a:r>
          </a:p>
          <a:p>
            <a:pPr marL="0" indent="0">
              <a:buNone/>
            </a:pPr>
            <a:r>
              <a:rPr lang="en-US" sz="2000" dirty="0"/>
              <a:t>- increases profile of Mandarin in the school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8AF2365-2ABC-4FFE-9522-8FACEC592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0" r="-3" b="21116"/>
          <a:stretch/>
        </p:blipFill>
        <p:spPr>
          <a:xfrm>
            <a:off x="6338316" y="1904281"/>
            <a:ext cx="507407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82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4E9FF-F0F2-4F5F-A646-0832F7E3A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/>
              <a:t>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BE64F-5073-4E8F-9DE5-B76AD9C3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54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- ensure links are real not contrived </a:t>
            </a:r>
          </a:p>
          <a:p>
            <a:pPr marL="0" indent="0">
              <a:buNone/>
            </a:pPr>
            <a:r>
              <a:rPr lang="en-GB" sz="2000" dirty="0"/>
              <a:t> - use the lead subject to provide a framework and focus for the cross-curricula lesson/s</a:t>
            </a:r>
          </a:p>
          <a:p>
            <a:pPr>
              <a:buFontTx/>
              <a:buChar char="-"/>
            </a:pPr>
            <a:r>
              <a:rPr lang="en-GB" sz="2000" dirty="0"/>
              <a:t>aim for </a:t>
            </a:r>
            <a:r>
              <a:rPr lang="en-US" sz="2000" dirty="0"/>
              <a:t>progression not just practice</a:t>
            </a:r>
          </a:p>
          <a:p>
            <a:pPr>
              <a:buFontTx/>
              <a:buChar char="-"/>
            </a:pPr>
            <a:r>
              <a:rPr lang="en-US" sz="2000" dirty="0"/>
              <a:t>ensure the link provides appropriate coverage and progression in both/all subjects involved</a:t>
            </a:r>
          </a:p>
          <a:p>
            <a:pPr marL="0" indent="0">
              <a:buNone/>
            </a:pPr>
            <a:r>
              <a:rPr lang="en-US" sz="2000" dirty="0"/>
              <a:t> - make links explicit to children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D266A-AA3E-4002-AA8B-4FD989D459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r="3928"/>
          <a:stretch/>
        </p:blipFill>
        <p:spPr>
          <a:xfrm>
            <a:off x="6338316" y="1904281"/>
            <a:ext cx="507407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9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25BD5-0237-46D4-ABB9-CDAB184DE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en-US" altLang="zh-CN" sz="2400" b="1" dirty="0"/>
              <a:t>Y4- </a:t>
            </a:r>
            <a:r>
              <a:rPr lang="en-GB" sz="2400" b="1" dirty="0"/>
              <a:t>Mandarin and </a:t>
            </a:r>
            <a:r>
              <a:rPr lang="en-US" altLang="zh-CN" sz="2400" b="1" dirty="0"/>
              <a:t>N</a:t>
            </a:r>
            <a:r>
              <a:rPr lang="en-GB" sz="2400" b="1" dirty="0" err="1"/>
              <a:t>umeracy</a:t>
            </a:r>
            <a:endParaRPr lang="en-GB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43529-4A2D-436D-8476-8DD25B24B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1"/>
            <a:ext cx="10515600" cy="772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Money </a:t>
            </a:r>
            <a:r>
              <a:rPr lang="en-GB" sz="2400" dirty="0"/>
              <a:t>- </a:t>
            </a:r>
            <a:r>
              <a:rPr lang="en-US" sz="2400" dirty="0"/>
              <a:t>I can manage money and determine what I can afford to buy.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7C6B905-7897-4FB1-99DE-BE49183D4B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"/>
          <a:stretch/>
        </p:blipFill>
        <p:spPr>
          <a:xfrm>
            <a:off x="171806" y="1731807"/>
            <a:ext cx="2856548" cy="2804160"/>
          </a:xfrm>
          <a:prstGeom prst="rect">
            <a:avLst/>
          </a:prstGeom>
        </p:spPr>
      </p:pic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E1D1FC3-2E61-4DF9-B638-7D71CA388D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9" r="-2" b="-2"/>
          <a:stretch/>
        </p:blipFill>
        <p:spPr>
          <a:xfrm>
            <a:off x="9293622" y="1869439"/>
            <a:ext cx="1897381" cy="1965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DB33FA-59E1-46BA-AC74-93B4AFFEC9F3}"/>
              </a:ext>
            </a:extLst>
          </p:cNvPr>
          <p:cNvSpPr txBox="1"/>
          <p:nvPr/>
        </p:nvSpPr>
        <p:spPr>
          <a:xfrm>
            <a:off x="3260645" y="2771944"/>
            <a:ext cx="4532075" cy="39703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GB" altLang="zh-CN" sz="1400" b="1" dirty="0"/>
              <a:t>Key Vocabulary / phrases :</a:t>
            </a:r>
          </a:p>
          <a:p>
            <a:r>
              <a:rPr lang="zh-CN" altLang="en-US" sz="1400" b="1" dirty="0"/>
              <a:t>元</a:t>
            </a:r>
            <a:endParaRPr lang="en-GB" altLang="zh-CN" sz="1400" b="1" dirty="0"/>
          </a:p>
          <a:p>
            <a:r>
              <a:rPr lang="zh-CN" altLang="en-US" sz="1400" b="1" dirty="0"/>
              <a:t>钱</a:t>
            </a:r>
            <a:endParaRPr lang="en-GB" altLang="zh-CN" sz="1400" b="1" dirty="0"/>
          </a:p>
          <a:p>
            <a:r>
              <a:rPr lang="zh-CN" altLang="en-US" sz="1400" b="1" dirty="0"/>
              <a:t>多少钱？</a:t>
            </a:r>
            <a:endParaRPr lang="en-GB" altLang="zh-CN" sz="1400" b="1" dirty="0"/>
          </a:p>
          <a:p>
            <a:r>
              <a:rPr lang="zh-CN" altLang="en-US" sz="1400" b="1" dirty="0"/>
              <a:t>你想喝</a:t>
            </a:r>
            <a:r>
              <a:rPr lang="en-GB" sz="1400" b="1" dirty="0"/>
              <a:t>/</a:t>
            </a:r>
            <a:r>
              <a:rPr lang="zh-CN" altLang="en-US" sz="1400" b="1" dirty="0"/>
              <a:t>吃什么？ </a:t>
            </a:r>
            <a:endParaRPr lang="en-GB" altLang="zh-CN" sz="1400" b="1" dirty="0"/>
          </a:p>
          <a:p>
            <a:r>
              <a:rPr lang="zh-CN" altLang="en-US" sz="1400" b="1" dirty="0"/>
              <a:t>多少钱？</a:t>
            </a:r>
            <a:endParaRPr lang="en-GB" sz="1400" b="1" dirty="0"/>
          </a:p>
          <a:p>
            <a:endParaRPr lang="en-GB" altLang="zh-CN" sz="1400" b="1" dirty="0"/>
          </a:p>
          <a:p>
            <a:r>
              <a:rPr lang="en-GB" altLang="zh-CN" sz="1400" b="1" dirty="0"/>
              <a:t>Further key learning for topic:</a:t>
            </a:r>
          </a:p>
          <a:p>
            <a:r>
              <a:rPr lang="zh-CN" altLang="en-US" sz="1400" b="1" dirty="0"/>
              <a:t>饭店</a:t>
            </a:r>
            <a:endParaRPr lang="en-GB" altLang="zh-CN" sz="1400" b="1" dirty="0"/>
          </a:p>
          <a:p>
            <a:r>
              <a:rPr lang="zh-CN" altLang="en-US" sz="1400" b="1" dirty="0"/>
              <a:t>午饭</a:t>
            </a:r>
            <a:endParaRPr lang="en-GB" altLang="zh-CN" sz="1400" b="1" dirty="0"/>
          </a:p>
          <a:p>
            <a:endParaRPr lang="en-GB" altLang="zh-CN" sz="1400" b="1" dirty="0"/>
          </a:p>
          <a:p>
            <a:r>
              <a:rPr lang="en-GB" altLang="zh-CN" sz="1400" b="1" dirty="0"/>
              <a:t>Prior knowledge to build on: </a:t>
            </a:r>
          </a:p>
          <a:p>
            <a:r>
              <a:rPr lang="en-GB" altLang="zh-CN" sz="1400" b="1" dirty="0"/>
              <a:t>Numbers: </a:t>
            </a:r>
            <a:r>
              <a:rPr lang="zh-CN" altLang="en-US" sz="1400" b="1" dirty="0"/>
              <a:t>一 </a:t>
            </a:r>
            <a:r>
              <a:rPr lang="en-GB" altLang="zh-CN" sz="1400" b="1" dirty="0"/>
              <a:t>~ </a:t>
            </a:r>
            <a:r>
              <a:rPr lang="zh-CN" altLang="en-US" sz="1400" b="1" dirty="0"/>
              <a:t>一百</a:t>
            </a:r>
            <a:endParaRPr lang="en-GB" altLang="zh-CN" sz="1400" b="1" dirty="0"/>
          </a:p>
          <a:p>
            <a:r>
              <a:rPr lang="en-GB" altLang="zh-CN" sz="1400" b="1" dirty="0"/>
              <a:t>Loan words: </a:t>
            </a:r>
            <a:r>
              <a:rPr lang="zh-CN" altLang="en-US" sz="1400" b="1" dirty="0"/>
              <a:t>披萨， 汉堡， 三明治， </a:t>
            </a:r>
            <a:r>
              <a:rPr lang="en-GB" sz="1400" b="1" dirty="0"/>
              <a:t> </a:t>
            </a:r>
            <a:r>
              <a:rPr lang="zh-CN" altLang="en-US" sz="1400" b="1" dirty="0"/>
              <a:t>沙拉， 可乐， </a:t>
            </a:r>
            <a:r>
              <a:rPr lang="zh-CN" altLang="en-US" sz="1400" dirty="0"/>
              <a:t>咖啡，茶</a:t>
            </a:r>
            <a:endParaRPr lang="en-GB" altLang="zh-CN" sz="1400" dirty="0"/>
          </a:p>
          <a:p>
            <a:r>
              <a:rPr lang="en-GB" altLang="zh-CN" sz="1400" b="1" dirty="0"/>
              <a:t>Food vocab: </a:t>
            </a:r>
            <a:r>
              <a:rPr lang="zh-CN" altLang="en-US" sz="1400" b="1" dirty="0"/>
              <a:t>面包，面条，米饭，牛奶，牛肉，猪肉， 鸡肉，饺子，汤，果汁</a:t>
            </a:r>
            <a:endParaRPr lang="en-GB" altLang="zh-CN" sz="1400" b="1" dirty="0"/>
          </a:p>
          <a:p>
            <a:endParaRPr lang="en-GB" sz="1400" dirty="0"/>
          </a:p>
        </p:txBody>
      </p:sp>
      <p:pic>
        <p:nvPicPr>
          <p:cNvPr id="9" name="Picture 8" descr="A picture containing text, photo&#10;&#10;Description automatically generated">
            <a:extLst>
              <a:ext uri="{FF2B5EF4-FFF2-40B4-BE49-F238E27FC236}">
                <a16:creationId xmlns:a16="http://schemas.microsoft.com/office/drawing/2014/main" id="{0FA15C88-E5B8-4194-850B-72D3BA5B6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731" y="2998477"/>
            <a:ext cx="2295845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84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9052E1-5464-4129-8B4E-9C3A043F382C}"/>
              </a:ext>
            </a:extLst>
          </p:cNvPr>
          <p:cNvSpPr txBox="1"/>
          <p:nvPr/>
        </p:nvSpPr>
        <p:spPr>
          <a:xfrm>
            <a:off x="6256865" y="460587"/>
            <a:ext cx="5030895" cy="72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26A8D0-0923-4592-ACB3-4CF62ECC2F53}"/>
              </a:ext>
            </a:extLst>
          </p:cNvPr>
          <p:cNvSpPr txBox="1"/>
          <p:nvPr/>
        </p:nvSpPr>
        <p:spPr>
          <a:xfrm>
            <a:off x="6858000" y="-293466"/>
            <a:ext cx="4815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sz="2000" b="1" dirty="0"/>
            </a:br>
            <a:endParaRPr lang="en-GB" sz="2000" b="1" dirty="0"/>
          </a:p>
          <a:p>
            <a:endParaRPr lang="en-GB" sz="2000" b="1" dirty="0"/>
          </a:p>
          <a:p>
            <a:pPr algn="ctr"/>
            <a:r>
              <a:rPr lang="en-GB" b="1" dirty="0"/>
              <a:t>Time</a:t>
            </a:r>
            <a:r>
              <a:rPr lang="en-GB" dirty="0"/>
              <a:t> - </a:t>
            </a:r>
            <a:r>
              <a:rPr lang="en-US" dirty="0"/>
              <a:t>I can use and interpret electronic and paper-based timetables and schedules to plan events and activities, and make time calculations as part of my planning. </a:t>
            </a:r>
            <a:endParaRPr lang="en-GB" dirty="0"/>
          </a:p>
        </p:txBody>
      </p:sp>
      <p:pic>
        <p:nvPicPr>
          <p:cNvPr id="9" name="Content Placeholder 8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511FECD-CCEA-4E71-B1A0-4AF53FD48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8" y="2204348"/>
            <a:ext cx="5017186" cy="3858807"/>
          </a:xfrm>
        </p:spPr>
      </p:pic>
      <p:pic>
        <p:nvPicPr>
          <p:cNvPr id="13" name="Picture 1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348DB247-63B5-429D-BCFB-FD2F04D2E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824" y="3710234"/>
            <a:ext cx="3545174" cy="2336592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0298237B-6C38-4130-A000-80D47B5D6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846969"/>
              </p:ext>
            </p:extLst>
          </p:nvPr>
        </p:nvGraphicFramePr>
        <p:xfrm>
          <a:off x="174269" y="203200"/>
          <a:ext cx="3138557" cy="5891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8293">
                  <a:extLst>
                    <a:ext uri="{9D8B030D-6E8A-4147-A177-3AD203B41FA5}">
                      <a16:colId xmlns:a16="http://schemas.microsoft.com/office/drawing/2014/main" val="645703066"/>
                    </a:ext>
                  </a:extLst>
                </a:gridCol>
                <a:gridCol w="840499">
                  <a:extLst>
                    <a:ext uri="{9D8B030D-6E8A-4147-A177-3AD203B41FA5}">
                      <a16:colId xmlns:a16="http://schemas.microsoft.com/office/drawing/2014/main" val="2440342432"/>
                    </a:ext>
                  </a:extLst>
                </a:gridCol>
                <a:gridCol w="846008">
                  <a:extLst>
                    <a:ext uri="{9D8B030D-6E8A-4147-A177-3AD203B41FA5}">
                      <a16:colId xmlns:a16="http://schemas.microsoft.com/office/drawing/2014/main" val="3802845804"/>
                    </a:ext>
                  </a:extLst>
                </a:gridCol>
                <a:gridCol w="893757">
                  <a:extLst>
                    <a:ext uri="{9D8B030D-6E8A-4147-A177-3AD203B41FA5}">
                      <a16:colId xmlns:a16="http://schemas.microsoft.com/office/drawing/2014/main" val="2356341323"/>
                    </a:ext>
                  </a:extLst>
                </a:gridCol>
              </a:tblGrid>
              <a:tr h="1492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火车号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出发时间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到达时间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距离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552622482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1461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北京</a:t>
                      </a:r>
                      <a:br>
                        <a:rPr lang="en-GB" sz="1000" dirty="0">
                          <a:effectLst/>
                        </a:rPr>
                      </a:br>
                      <a:r>
                        <a:rPr lang="en-GB" sz="1000" dirty="0">
                          <a:effectLst/>
                        </a:rPr>
                        <a:t>11:54am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上海</a:t>
                      </a:r>
                      <a:br>
                        <a:rPr lang="en-GB" sz="1000" dirty="0">
                          <a:effectLst/>
                        </a:rPr>
                      </a:br>
                      <a:r>
                        <a:rPr lang="en-GB" sz="1000" dirty="0">
                          <a:effectLst/>
                        </a:rPr>
                        <a:t>7:19am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1463km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792198151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T109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7:33pm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上海</a:t>
                      </a:r>
                      <a:br>
                        <a:rPr lang="en-GB" sz="1000" dirty="0">
                          <a:effectLst/>
                        </a:rPr>
                      </a:br>
                      <a:r>
                        <a:rPr lang="en-GB" sz="1000" dirty="0">
                          <a:effectLst/>
                        </a:rPr>
                        <a:t>10:43am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1463km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3285588272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D313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北京南部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7:34pm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7:41am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1454km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782667254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D311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北京南部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9:16pm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9:08am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1461km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30648373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D321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北京南部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9:23pm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9:13am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1461km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785647928"/>
                  </a:ext>
                </a:extLst>
              </a:tr>
              <a:tr h="220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火车号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出发时间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到达时间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距离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3852342003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G101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6:44am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上海</a:t>
                      </a:r>
                      <a:br>
                        <a:rPr lang="en-GB" sz="1000" dirty="0">
                          <a:effectLst/>
                        </a:rPr>
                      </a:br>
                      <a:r>
                        <a:rPr lang="en-GB" sz="1000" dirty="0">
                          <a:effectLst/>
                        </a:rPr>
                        <a:t>12:38pm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4219551233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7:00am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11:55am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085567537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G103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7:05am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12:42pm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289554214"/>
                  </a:ext>
                </a:extLst>
              </a:tr>
              <a:tr h="787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G105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7:35am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 dirty="0">
                          <a:effectLst/>
                        </a:rPr>
                        <a:t>上海</a:t>
                      </a:r>
                      <a:br>
                        <a:rPr lang="en-GB" sz="1000" dirty="0">
                          <a:effectLst/>
                        </a:rPr>
                      </a:br>
                      <a:r>
                        <a:rPr lang="en-GB" sz="1000" dirty="0">
                          <a:effectLst/>
                        </a:rPr>
                        <a:t>1:15pm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3709734990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8:00am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1:10pm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1840508124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G107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8:05am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1:38pm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177830203"/>
                  </a:ext>
                </a:extLst>
              </a:tr>
              <a:tr h="425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G109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北京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8:15am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000">
                          <a:effectLst/>
                        </a:rPr>
                        <a:t>上海</a:t>
                      </a:r>
                      <a:br>
                        <a:rPr lang="en-GB" sz="1000">
                          <a:effectLst/>
                        </a:rPr>
                      </a:br>
                      <a:r>
                        <a:rPr lang="en-GB" sz="1000">
                          <a:effectLst/>
                        </a:rPr>
                        <a:t>2:07pm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1318km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401" marR="9401" marT="9401" marB="9401" anchor="ctr"/>
                </a:tc>
                <a:extLst>
                  <a:ext uri="{0D108BD9-81ED-4DB2-BD59-A6C34878D82A}">
                    <a16:rowId xmlns:a16="http://schemas.microsoft.com/office/drawing/2014/main" val="2207256894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0A5C132C-08B3-4E9A-A972-C3D25E135396}"/>
              </a:ext>
            </a:extLst>
          </p:cNvPr>
          <p:cNvSpPr/>
          <p:nvPr/>
        </p:nvSpPr>
        <p:spPr>
          <a:xfrm>
            <a:off x="3312825" y="293914"/>
            <a:ext cx="3545174" cy="34163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GB" altLang="zh-CN" b="1" dirty="0"/>
              <a:t>Key Vocabulary / phrases :</a:t>
            </a:r>
          </a:p>
          <a:p>
            <a:r>
              <a:rPr lang="zh-CN" altLang="en-US" b="1" dirty="0"/>
              <a:t>车</a:t>
            </a:r>
            <a:endParaRPr lang="en-GB" altLang="zh-CN" b="1" dirty="0"/>
          </a:p>
          <a:p>
            <a:r>
              <a:rPr lang="zh-CN" altLang="en-US" b="1" dirty="0"/>
              <a:t>火车</a:t>
            </a:r>
            <a:endParaRPr lang="en-GB" altLang="zh-CN" b="1" dirty="0"/>
          </a:p>
          <a:p>
            <a:r>
              <a:rPr lang="zh-CN" altLang="en-US" b="1" dirty="0"/>
              <a:t>火车站</a:t>
            </a:r>
            <a:endParaRPr lang="en-GB" altLang="zh-CN" b="1" dirty="0"/>
          </a:p>
          <a:p>
            <a:r>
              <a:rPr lang="zh-CN" altLang="en-US" b="1" dirty="0"/>
              <a:t>快， 慢</a:t>
            </a:r>
            <a:endParaRPr lang="en-GB" altLang="zh-CN" b="1" dirty="0"/>
          </a:p>
          <a:p>
            <a:r>
              <a:rPr lang="zh-CN" altLang="en-US" b="1" dirty="0"/>
              <a:t>我想买票。去。。。</a:t>
            </a:r>
            <a:endParaRPr lang="en-GB" altLang="zh-CN" b="1" dirty="0"/>
          </a:p>
          <a:p>
            <a:r>
              <a:rPr lang="zh-CN" altLang="en-US" b="1" dirty="0"/>
              <a:t>几点了？</a:t>
            </a:r>
            <a:endParaRPr lang="en-GB" altLang="zh-CN" b="1" dirty="0"/>
          </a:p>
          <a:p>
            <a:r>
              <a:rPr lang="en-US" altLang="zh-CN" b="1" dirty="0"/>
              <a:t>Fu</a:t>
            </a:r>
            <a:r>
              <a:rPr lang="en-GB" altLang="zh-CN" b="1" dirty="0" err="1"/>
              <a:t>rther</a:t>
            </a:r>
            <a:r>
              <a:rPr lang="en-GB" altLang="zh-CN" b="1" dirty="0"/>
              <a:t> key learning for topic:</a:t>
            </a:r>
          </a:p>
          <a:p>
            <a:r>
              <a:rPr lang="zh-CN" altLang="en-US" b="1" dirty="0"/>
              <a:t>硬座， 硬卧， 软座， 软卧</a:t>
            </a:r>
            <a:endParaRPr lang="en-GB" altLang="zh-CN" b="1" dirty="0"/>
          </a:p>
          <a:p>
            <a:r>
              <a:rPr lang="en-GB" altLang="zh-CN" b="1" dirty="0"/>
              <a:t>Prior knowledge to build on: </a:t>
            </a:r>
          </a:p>
          <a:p>
            <a:r>
              <a:rPr lang="zh-CN" altLang="en-US" b="1" dirty="0"/>
              <a:t>一 </a:t>
            </a:r>
            <a:r>
              <a:rPr lang="en-US" altLang="zh-CN" b="1" dirty="0"/>
              <a:t>~ </a:t>
            </a:r>
            <a:r>
              <a:rPr lang="zh-CN" altLang="en-US" b="1" dirty="0"/>
              <a:t>六十</a:t>
            </a:r>
            <a:endParaRPr lang="en-GB" altLang="zh-CN" b="1" dirty="0"/>
          </a:p>
          <a:p>
            <a:r>
              <a:rPr lang="zh-CN" altLang="en-US" b="1" dirty="0"/>
              <a:t>北京， 上海， 哈尔滨，西安</a:t>
            </a:r>
            <a:endParaRPr lang="en-GB" altLang="zh-CN" b="1" dirty="0"/>
          </a:p>
        </p:txBody>
      </p:sp>
    </p:spTree>
    <p:extLst>
      <p:ext uri="{BB962C8B-B14F-4D97-AF65-F5344CB8AC3E}">
        <p14:creationId xmlns:p14="http://schemas.microsoft.com/office/powerpoint/2010/main" val="4205034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57E69-297A-4DB9-9749-867D329D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Mandarin and Literacy and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06551-A0D6-4713-85D2-DFE6F6A04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I can make notes, </a:t>
            </a:r>
            <a:r>
              <a:rPr lang="en-US" dirty="0" err="1"/>
              <a:t>organise</a:t>
            </a:r>
            <a:r>
              <a:rPr lang="en-US" dirty="0"/>
              <a:t> them under suitable headings and use them to understand information, develop my thinking and create new texts, using my own words.  </a:t>
            </a:r>
          </a:p>
          <a:p>
            <a:r>
              <a:rPr lang="en-US" dirty="0"/>
              <a:t>I can divide my work into paragraphs in a way that makes sense to my reader.</a:t>
            </a:r>
          </a:p>
          <a:p>
            <a:r>
              <a:rPr lang="en-US" dirty="0"/>
              <a:t>I punctuate bullet points to list information.</a:t>
            </a:r>
          </a:p>
          <a:p>
            <a:r>
              <a:rPr lang="en-US" dirty="0"/>
              <a:t>I consider the impact that layout and presentation will have and can combine lettering, graphics and other features to engage my reader.  </a:t>
            </a:r>
          </a:p>
        </p:txBody>
      </p:sp>
    </p:spTree>
    <p:extLst>
      <p:ext uri="{BB962C8B-B14F-4D97-AF65-F5344CB8AC3E}">
        <p14:creationId xmlns:p14="http://schemas.microsoft.com/office/powerpoint/2010/main" val="9823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Content Placeholder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C569327-3961-4DC4-99DE-A6B67935F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2" b="17985"/>
          <a:stretch/>
        </p:blipFill>
        <p:spPr>
          <a:xfrm>
            <a:off x="3929120" y="295505"/>
            <a:ext cx="7968966" cy="3050409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D114AE-DB01-4F51-B0A6-D69E0F561896}"/>
              </a:ext>
            </a:extLst>
          </p:cNvPr>
          <p:cNvSpPr txBox="1"/>
          <p:nvPr/>
        </p:nvSpPr>
        <p:spPr>
          <a:xfrm>
            <a:off x="293914" y="277586"/>
            <a:ext cx="3442709" cy="64334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400" b="1" dirty="0"/>
              <a:t>Key Vocabulary / phrases</a:t>
            </a:r>
            <a:r>
              <a:rPr lang="zh-CN" altLang="en-US" sz="2400" dirty="0"/>
              <a:t>：</a:t>
            </a:r>
            <a:br>
              <a:rPr lang="en-GB" sz="2400" dirty="0"/>
            </a:br>
            <a:r>
              <a:rPr lang="zh-CN" altLang="en-US" sz="2400" dirty="0"/>
              <a:t>冰， 雪， 下雪，节，哈尔滨，大雪，小雪， 雪人</a:t>
            </a:r>
            <a:br>
              <a:rPr lang="en-GB" altLang="zh-CN" sz="2400" dirty="0"/>
            </a:br>
            <a:r>
              <a:rPr lang="zh-CN" altLang="en-US" sz="2400" dirty="0"/>
              <a:t>冬天</a:t>
            </a:r>
            <a:endParaRPr lang="en-GB" altLang="zh-CN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2400" dirty="0"/>
              <a:t>今天冷吗？</a:t>
            </a:r>
            <a:br>
              <a:rPr lang="en-GB" altLang="zh-CN" sz="2400" dirty="0"/>
            </a:br>
            <a:r>
              <a:rPr lang="zh-CN" altLang="en-US" sz="2400" dirty="0"/>
              <a:t>今天很冷， 今天不冷</a:t>
            </a:r>
            <a:br>
              <a:rPr lang="en-GB" altLang="zh-CN" sz="2400" dirty="0"/>
            </a:br>
            <a:r>
              <a:rPr lang="zh-CN" altLang="en-US" sz="2400" dirty="0"/>
              <a:t>太冷了！</a:t>
            </a:r>
            <a:endParaRPr lang="en-GB" altLang="zh-CN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400" b="1" dirty="0">
                <a:solidFill>
                  <a:srgbClr val="000000"/>
                </a:solidFill>
              </a:rPr>
              <a:t>Further key learning for topic:</a:t>
            </a:r>
            <a:br>
              <a:rPr lang="en-US" altLang="zh-CN" sz="2400" b="1" dirty="0">
                <a:solidFill>
                  <a:srgbClr val="000000"/>
                </a:solidFill>
              </a:rPr>
            </a:br>
            <a:r>
              <a:rPr lang="zh-CN" altLang="en-US" sz="2400" dirty="0"/>
              <a:t>秋天，春天，夏天</a:t>
            </a:r>
            <a:br>
              <a:rPr lang="en-GB" altLang="zh-CN" sz="2400" dirty="0"/>
            </a:br>
            <a:br>
              <a:rPr lang="en-US" altLang="zh-CN" sz="2400" b="1" dirty="0">
                <a:solidFill>
                  <a:srgbClr val="000000"/>
                </a:solidFill>
              </a:rPr>
            </a:br>
            <a:r>
              <a:rPr lang="en-US" altLang="zh-CN" sz="2400" b="1" dirty="0">
                <a:solidFill>
                  <a:srgbClr val="000000"/>
                </a:solidFill>
              </a:rPr>
              <a:t>Prior knowledge to build on: </a:t>
            </a:r>
            <a:br>
              <a:rPr lang="en-US" altLang="zh-CN" sz="2400" b="1" dirty="0">
                <a:solidFill>
                  <a:srgbClr val="000000"/>
                </a:solidFill>
              </a:rPr>
            </a:br>
            <a:r>
              <a:rPr lang="zh-CN" altLang="en-US" sz="2400" b="1" dirty="0">
                <a:solidFill>
                  <a:srgbClr val="000000"/>
                </a:solidFill>
              </a:rPr>
              <a:t>水， 雨， 下雨， 大， 小</a:t>
            </a:r>
            <a:br>
              <a:rPr lang="en-GB" altLang="zh-CN" sz="2400" dirty="0"/>
            </a:br>
            <a:br>
              <a:rPr lang="en-US" altLang="zh-CN" sz="2400" b="1" dirty="0">
                <a:solidFill>
                  <a:srgbClr val="000000"/>
                </a:solidFill>
              </a:rPr>
            </a:br>
            <a:r>
              <a:rPr lang="zh-CN" altLang="en-US" sz="2400" b="1" dirty="0">
                <a:solidFill>
                  <a:srgbClr val="000000"/>
                </a:solidFill>
              </a:rPr>
              <a:t>一月</a:t>
            </a:r>
            <a:r>
              <a:rPr lang="en-US" altLang="zh-CN" sz="2400" b="1" dirty="0">
                <a:solidFill>
                  <a:srgbClr val="000000"/>
                </a:solidFill>
              </a:rPr>
              <a:t>~</a:t>
            </a:r>
            <a:r>
              <a:rPr lang="zh-CN" altLang="en-US" sz="2400" b="1" dirty="0">
                <a:solidFill>
                  <a:srgbClr val="000000"/>
                </a:solidFill>
              </a:rPr>
              <a:t>十二月</a:t>
            </a:r>
            <a:br>
              <a:rPr lang="en-US" altLang="zh-CN" sz="800" b="1" dirty="0">
                <a:solidFill>
                  <a:srgbClr val="000000"/>
                </a:solidFill>
              </a:rPr>
            </a:br>
            <a:endParaRPr lang="en-US" altLang="zh-CN" sz="500" b="1" dirty="0">
              <a:solidFill>
                <a:srgbClr val="000000"/>
              </a:solidFill>
            </a:endParaRPr>
          </a:p>
        </p:txBody>
      </p:sp>
      <p:pic>
        <p:nvPicPr>
          <p:cNvPr id="10" name="Content Placeholder 3" descr="Screen Shot 2019-01-09 at 07.38.11.png">
            <a:extLst>
              <a:ext uri="{FF2B5EF4-FFF2-40B4-BE49-F238E27FC236}">
                <a16:creationId xmlns:a16="http://schemas.microsoft.com/office/drawing/2014/main" id="{7D47C9C1-C2E5-4E84-8396-CC2975699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" b="4999"/>
          <a:stretch>
            <a:fillRect/>
          </a:stretch>
        </p:blipFill>
        <p:spPr>
          <a:xfrm>
            <a:off x="6096000" y="3641419"/>
            <a:ext cx="5984631" cy="29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04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132B-B282-42B6-8762-95E7B8D3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Shang Dynasty: History and Mandarin KS2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3DAA304-81C4-4E2A-9B28-9B52249D9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3ADFA4E-7C1B-4968-B072-05F45901F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084922"/>
              </p:ext>
            </p:extLst>
          </p:nvPr>
        </p:nvGraphicFramePr>
        <p:xfrm>
          <a:off x="497841" y="1270000"/>
          <a:ext cx="10855963" cy="5186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89">
                  <a:extLst>
                    <a:ext uri="{9D8B030D-6E8A-4147-A177-3AD203B41FA5}">
                      <a16:colId xmlns:a16="http://schemas.microsoft.com/office/drawing/2014/main" val="4180098825"/>
                    </a:ext>
                  </a:extLst>
                </a:gridCol>
                <a:gridCol w="3275670">
                  <a:extLst>
                    <a:ext uri="{9D8B030D-6E8A-4147-A177-3AD203B41FA5}">
                      <a16:colId xmlns:a16="http://schemas.microsoft.com/office/drawing/2014/main" val="3009355467"/>
                    </a:ext>
                  </a:extLst>
                </a:gridCol>
                <a:gridCol w="1849120">
                  <a:extLst>
                    <a:ext uri="{9D8B030D-6E8A-4147-A177-3AD203B41FA5}">
                      <a16:colId xmlns:a16="http://schemas.microsoft.com/office/drawing/2014/main" val="2784706057"/>
                    </a:ext>
                  </a:extLst>
                </a:gridCol>
                <a:gridCol w="1666240">
                  <a:extLst>
                    <a:ext uri="{9D8B030D-6E8A-4147-A177-3AD203B41FA5}">
                      <a16:colId xmlns:a16="http://schemas.microsoft.com/office/drawing/2014/main" val="3050832645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214085049"/>
                    </a:ext>
                  </a:extLst>
                </a:gridCol>
                <a:gridCol w="1854204">
                  <a:extLst>
                    <a:ext uri="{9D8B030D-6E8A-4147-A177-3AD203B41FA5}">
                      <a16:colId xmlns:a16="http://schemas.microsoft.com/office/drawing/2014/main" val="3277799745"/>
                    </a:ext>
                  </a:extLst>
                </a:gridCol>
              </a:tblGrid>
              <a:tr h="21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lesson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objectives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speaking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listening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reading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writing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3464163842"/>
                  </a:ext>
                </a:extLst>
              </a:tr>
              <a:tr h="829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Locate countries, river, region, city on a map.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Know where to locate Shang on a timeline.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Answer simple questions about map in Mandarin.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Repeating new vocab</a:t>
                      </a:r>
                      <a:endParaRPr lang="en-GB" sz="7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Ask and answer simple questions.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Labelling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752396273"/>
                  </a:ext>
                </a:extLst>
              </a:tr>
              <a:tr h="993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be able to describe the difference between a primary and secondary source.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understand the limitations of artefacts as evidence of the past.  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Recognise and pronounce 6 new characters (primary sources from Fu Hao tomb).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22390821"/>
                  </a:ext>
                </a:extLst>
              </a:tr>
              <a:tr h="669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3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understand which aspects of life during the Shang dynasty we can find out about by using the artefacts from Fu Hao’s tomb.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Draw and label the contents of Fu Hao’s tomb in Mandarin.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Present tomb drawing to the class, reading numbers and words aloud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Labelling</a:t>
                      </a:r>
                      <a:endParaRPr lang="en-GB" sz="7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Numbers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4056070292"/>
                  </a:ext>
                </a:extLst>
              </a:tr>
              <a:tr h="669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identify Shang ideas of religion and gods by looking at the Oracle Bones.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Write questions for the Shang king in ancient Chinese.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Questions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2201875819"/>
                  </a:ext>
                </a:extLst>
              </a:tr>
              <a:tr h="509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To compare ancient and modern Chinese characters.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To understand that knowing the origins of a character can help you remember it.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1914044510"/>
                  </a:ext>
                </a:extLst>
              </a:tr>
              <a:tr h="993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6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use secondary sources to find out more information about Fu Hao.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To create a statue/</a:t>
                      </a:r>
                      <a:r>
                        <a:rPr lang="en-GB" sz="900" dirty="0" err="1">
                          <a:effectLst/>
                        </a:rPr>
                        <a:t>powerpoint</a:t>
                      </a:r>
                      <a:r>
                        <a:rPr lang="en-GB" sz="900" dirty="0">
                          <a:effectLst/>
                        </a:rPr>
                        <a:t>/painting of Fu Hao and identify why she is a significant historical figure.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FF0000"/>
                          </a:solidFill>
                          <a:effectLst/>
                        </a:rPr>
                        <a:t>To be able to answer 4 key questions about Fu Hao.</a:t>
                      </a:r>
                      <a:endParaRPr lang="en-GB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New vocab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7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Answer 4 key questions about Fu Hao.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New vocab</a:t>
                      </a:r>
                      <a:endParaRPr lang="en-GB" sz="7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Some pupils will use character bank to write down answers to key questions.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364" marR="21364" marT="0" marB="0"/>
                </a:tc>
                <a:extLst>
                  <a:ext uri="{0D108BD9-81ED-4DB2-BD59-A6C34878D82A}">
                    <a16:rowId xmlns:a16="http://schemas.microsoft.com/office/drawing/2014/main" val="3542960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088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B3A6-2A2E-408A-B9A7-90BCE63D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zh-CN" dirty="0"/>
              <a:t>YCT</a:t>
            </a:r>
            <a:r>
              <a:rPr lang="zh-CN" altLang="en-US" dirty="0"/>
              <a:t> </a:t>
            </a:r>
            <a:r>
              <a:rPr lang="en-GB" altLang="zh-CN" dirty="0"/>
              <a:t>level</a:t>
            </a:r>
            <a:r>
              <a:rPr lang="zh-CN" altLang="en-US" dirty="0"/>
              <a:t> </a:t>
            </a:r>
            <a:r>
              <a:rPr lang="en-GB" altLang="zh-CN" dirty="0"/>
              <a:t>1</a:t>
            </a:r>
            <a:r>
              <a:rPr lang="zh-CN" altLang="en-US" dirty="0"/>
              <a:t> </a:t>
            </a:r>
            <a:r>
              <a:rPr lang="en-GB" altLang="zh-CN" dirty="0"/>
              <a:t>words</a:t>
            </a:r>
            <a:r>
              <a:rPr lang="zh-CN" altLang="en-US" dirty="0"/>
              <a:t> </a:t>
            </a:r>
            <a:r>
              <a:rPr lang="en-GB" altLang="zh-CN" dirty="0"/>
              <a:t>covered </a:t>
            </a:r>
            <a:r>
              <a:rPr lang="en-US" altLang="zh-CN" dirty="0"/>
              <a:t>in Shang Dynasty Topic</a:t>
            </a:r>
            <a:r>
              <a:rPr lang="en-GB" altLang="zh-CN" dirty="0"/>
              <a:t>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C8659-7C21-4ABF-9972-D76461904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/>
              <a:t>人， 口，月，鱼，今，水，大，小，明，多，好，中国，中国人，狗，她，个，是，有，谁， 叫，什么，几，多少</a:t>
            </a:r>
            <a:endParaRPr lang="en-GB" altLang="zh-CN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zh-CN" altLang="en-US" sz="4000" dirty="0"/>
              <a:t>一，二，三，四，五，六，七，八，九，十</a:t>
            </a:r>
            <a:endParaRPr lang="en-GB" altLang="zh-CN" sz="4000" dirty="0"/>
          </a:p>
        </p:txBody>
      </p:sp>
    </p:spTree>
    <p:extLst>
      <p:ext uri="{BB962C8B-B14F-4D97-AF65-F5344CB8AC3E}">
        <p14:creationId xmlns:p14="http://schemas.microsoft.com/office/powerpoint/2010/main" val="73707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5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E65F06C-EB4D-4D99-AFD2-D76375412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3" r="1" b="1"/>
          <a:stretch/>
        </p:blipFill>
        <p:spPr>
          <a:xfrm>
            <a:off x="622549" y="759536"/>
            <a:ext cx="3122143" cy="224351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C40A43C1-4883-4539-933C-637238889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8" y="900805"/>
            <a:ext cx="3252903" cy="196800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07D5F24-8CA6-41D7-B3F5-736071DC92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" r="-1" b="2636"/>
          <a:stretch/>
        </p:blipFill>
        <p:spPr>
          <a:xfrm>
            <a:off x="846931" y="3748194"/>
            <a:ext cx="2656178" cy="247163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5A88A7-122D-4C87-BCA4-C48AEA85D4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676" y="725276"/>
            <a:ext cx="3252903" cy="542150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1F618A3-A5D1-4A70-A550-C8962ABC2C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8" y="4219026"/>
            <a:ext cx="3252903" cy="153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5EFA-9933-46F9-99C6-08F8288A3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Cross-curricular school trips</a:t>
            </a:r>
          </a:p>
        </p:txBody>
      </p:sp>
      <p:pic>
        <p:nvPicPr>
          <p:cNvPr id="7" name="Content Placeholder 4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7E33A26B-E706-45C8-AC29-0BEF2A17A7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r="-2" b="11153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21" name="Content Placeholder 4" descr="A drawing of a face&#10;&#10;Description automatically generated">
            <a:extLst>
              <a:ext uri="{FF2B5EF4-FFF2-40B4-BE49-F238E27FC236}">
                <a16:creationId xmlns:a16="http://schemas.microsoft.com/office/drawing/2014/main" id="{3978C56B-4AB1-4BC3-9366-2270F76B7B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6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6" name="Picture 5" descr="A picture containing tree, sky, outdoor, kite&#10;&#10;Description automatically generated">
            <a:extLst>
              <a:ext uri="{FF2B5EF4-FFF2-40B4-BE49-F238E27FC236}">
                <a16:creationId xmlns:a16="http://schemas.microsoft.com/office/drawing/2014/main" id="{70FC0823-BB66-4012-80B5-3FCE1C1B49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3" r="7585" b="1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9D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471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AB54-C83F-4094-BB5A-C3910B1FC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Activity 1: </a:t>
            </a:r>
            <a:br>
              <a:rPr lang="en-GB" dirty="0"/>
            </a:br>
            <a:r>
              <a:rPr lang="en-GB" dirty="0"/>
              <a:t>Cross-curricula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2585D-374D-4D51-A6B9-AC6C71B4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GB" sz="1800"/>
          </a:p>
          <a:p>
            <a:pPr marL="0" indent="0">
              <a:buNone/>
            </a:pPr>
            <a:r>
              <a:rPr lang="en-GB" sz="1800"/>
              <a:t>  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7CFC80C-4088-4DB0-9EA1-78D111E8E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r="17237" b="2"/>
          <a:stretch/>
        </p:blipFill>
        <p:spPr>
          <a:xfrm>
            <a:off x="6713824" y="2305869"/>
            <a:ext cx="3992276" cy="362494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8586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ffee mug&#10;&#10;Description automatically generated">
            <a:extLst>
              <a:ext uri="{FF2B5EF4-FFF2-40B4-BE49-F238E27FC236}">
                <a16:creationId xmlns:a16="http://schemas.microsoft.com/office/drawing/2014/main" id="{200AA413-BDB2-4E72-A9C2-5C5734FE7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02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6D47-5CA0-4204-8934-6D6F26B88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r>
              <a:rPr lang="en-GB" dirty="0"/>
              <a:t>During the Lesson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2C3B6C6-AC57-47CB-A3CE-F3939FDCA1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539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29489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AF9A-CF37-448A-86E2-F22DE41D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Team teaching –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9E297-5583-482B-80EA-F5F4C598C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- allows teachers to blend teaching styles and expertise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- linguistic benefits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- lifts status of language lesson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- improves classroom management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49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kajabi-storefronts-production.global.ssl.fastly.net/kajabi-storefronts-production/blogs/2718/images/YPRAJ6FMSteG7fnLBKgz_Screen_Shot_2016-09-10_at_11.16.40_PM.png">
            <a:extLst>
              <a:ext uri="{FF2B5EF4-FFF2-40B4-BE49-F238E27FC236}">
                <a16:creationId xmlns:a16="http://schemas.microsoft.com/office/drawing/2014/main" id="{ECECC0D8-0A9F-43B9-8119-E03E9384A0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41" y="643467"/>
            <a:ext cx="990411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53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2710504-7697-469B-8ED2-08E72C0BB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56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C67C-1058-409A-AE8C-DADA331F0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br>
              <a:rPr lang="en-GB" dirty="0"/>
            </a:br>
            <a:r>
              <a:rPr lang="en-GB" dirty="0"/>
              <a:t>Potential role of class teacher: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97087-6A5E-4801-8E5D-625C878E1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48037"/>
          </a:xfrm>
        </p:spPr>
        <p:txBody>
          <a:bodyPr>
            <a:normAutofit/>
          </a:bodyPr>
          <a:lstStyle/>
          <a:p>
            <a:r>
              <a:rPr lang="en-GB" dirty="0"/>
              <a:t> use target language for classroom routines, basic instructions, behaviour management, praise, simple questions etc..</a:t>
            </a:r>
          </a:p>
          <a:p>
            <a:r>
              <a:rPr lang="en-GB" dirty="0"/>
              <a:t> tell stories / teach songs with limited Mandarin vocabulary</a:t>
            </a:r>
          </a:p>
          <a:p>
            <a:r>
              <a:rPr lang="en-GB" dirty="0"/>
              <a:t> teach intercultural element</a:t>
            </a:r>
          </a:p>
          <a:p>
            <a:r>
              <a:rPr lang="en-GB" dirty="0"/>
              <a:t>teach language learning strategies </a:t>
            </a:r>
          </a:p>
          <a:p>
            <a:r>
              <a:rPr lang="en-GB" dirty="0"/>
              <a:t>classroom management: homework, group work, explaining games…</a:t>
            </a:r>
          </a:p>
          <a:p>
            <a:r>
              <a:rPr lang="en-GB" dirty="0"/>
              <a:t>role model language learning, increase accessibility of language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0600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AB54-C83F-4094-BB5A-C3910B1FC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258129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Activity 2:</a:t>
            </a:r>
            <a:br>
              <a:rPr lang="en-GB" dirty="0"/>
            </a:br>
            <a:r>
              <a:rPr lang="en-GB" dirty="0"/>
              <a:t>Class teacher and classroom </a:t>
            </a:r>
            <a:r>
              <a:rPr lang="en-US" dirty="0"/>
              <a:t>language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2585D-374D-4D51-A6B9-AC6C71B4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GB" sz="1800" dirty="0"/>
          </a:p>
          <a:p>
            <a:pPr marL="0" indent="0">
              <a:buNone/>
            </a:pPr>
            <a:r>
              <a:rPr lang="en-GB" sz="1800" dirty="0"/>
              <a:t>  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7CFC80C-4088-4DB0-9EA1-78D111E8E6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r="17237" b="2"/>
          <a:stretch/>
        </p:blipFill>
        <p:spPr>
          <a:xfrm>
            <a:off x="7053942" y="825624"/>
            <a:ext cx="4365897" cy="396418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8950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9921-1076-4620-925D-A0CD28975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6768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Go here for authentic Chinese names: www.sheup.com/mianfeiqiming.php</a:t>
            </a:r>
            <a:endParaRPr lang="en-GB" dirty="0"/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83361381-2B32-4008-A8C2-3ECFEE369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462" y="1772331"/>
            <a:ext cx="2440468" cy="4360454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714CB04-7097-449C-A88E-B349696CB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16308" y="2492996"/>
            <a:ext cx="3892164" cy="291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69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AB54-C83F-4094-BB5A-C3910B1FC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821471" cy="294705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Activity 3:</a:t>
            </a:r>
            <a:br>
              <a:rPr lang="en-GB" dirty="0"/>
            </a:br>
            <a:r>
              <a:rPr lang="en-GB" dirty="0"/>
              <a:t>Planning a lesson to team teach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05E1497-9B04-4AAD-AE6F-307469066D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r="17237" b="2"/>
          <a:stretch/>
        </p:blipFill>
        <p:spPr>
          <a:xfrm>
            <a:off x="6750702" y="913751"/>
            <a:ext cx="4262738" cy="3870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81063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coffee mug&#10;&#10;Description automatically generated">
            <a:extLst>
              <a:ext uri="{FF2B5EF4-FFF2-40B4-BE49-F238E27FC236}">
                <a16:creationId xmlns:a16="http://schemas.microsoft.com/office/drawing/2014/main" id="{5BF96519-7BD1-4C37-AF54-2DAECBECE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792" y="849086"/>
            <a:ext cx="5327877" cy="532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20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A1DE-76E3-4446-A00D-2A8257F1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3: Supporting the class teacher outside the language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16E49-0493-4ACC-ADC4-80565D1B0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Teachers CPD </a:t>
            </a:r>
          </a:p>
          <a:p>
            <a:r>
              <a:rPr lang="en-GB" dirty="0"/>
              <a:t>Planning for reviewing </a:t>
            </a:r>
          </a:p>
          <a:p>
            <a:r>
              <a:rPr lang="en-GB" dirty="0"/>
              <a:t>Classroom environment: labels, list of simple instructions, cards for the date and the daily timetable, learning mats, classroom Mandarin display.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137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13EE87-10C0-47D0-B75D-BC77FC7A7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Teachers CPD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208501-494E-48F8-A53D-8189F05CE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101140"/>
              </p:ext>
            </p:extLst>
          </p:nvPr>
        </p:nvGraphicFramePr>
        <p:xfrm>
          <a:off x="5633358" y="114300"/>
          <a:ext cx="5922113" cy="66448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353">
                  <a:extLst>
                    <a:ext uri="{9D8B030D-6E8A-4147-A177-3AD203B41FA5}">
                      <a16:colId xmlns:a16="http://schemas.microsoft.com/office/drawing/2014/main" val="801427793"/>
                    </a:ext>
                  </a:extLst>
                </a:gridCol>
                <a:gridCol w="979609">
                  <a:extLst>
                    <a:ext uri="{9D8B030D-6E8A-4147-A177-3AD203B41FA5}">
                      <a16:colId xmlns:a16="http://schemas.microsoft.com/office/drawing/2014/main" val="242134072"/>
                    </a:ext>
                  </a:extLst>
                </a:gridCol>
                <a:gridCol w="2919902">
                  <a:extLst>
                    <a:ext uri="{9D8B030D-6E8A-4147-A177-3AD203B41FA5}">
                      <a16:colId xmlns:a16="http://schemas.microsoft.com/office/drawing/2014/main" val="685937007"/>
                    </a:ext>
                  </a:extLst>
                </a:gridCol>
                <a:gridCol w="1542249">
                  <a:extLst>
                    <a:ext uri="{9D8B030D-6E8A-4147-A177-3AD203B41FA5}">
                      <a16:colId xmlns:a16="http://schemas.microsoft.com/office/drawing/2014/main" val="4199956184"/>
                    </a:ext>
                  </a:extLst>
                </a:gridCol>
              </a:tblGrid>
              <a:tr h="207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Week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Focus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Content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Takeaway Mandarin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54881267"/>
                  </a:ext>
                </a:extLst>
              </a:tr>
              <a:tr h="1701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1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Mandarin basics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Introductions &amp; training overview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Why do primary children love learning Mandarin?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What are the 2 biggest differences between Mandarin and English?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Greetings and sample games to use when teaching greetings</a:t>
                      </a:r>
                      <a:r>
                        <a:rPr lang="zh-CN" altLang="en-US" sz="1100">
                          <a:effectLst/>
                        </a:rPr>
                        <a:t>。</a:t>
                      </a:r>
                      <a:endParaRPr lang="en-GB" sz="1100">
                        <a:effectLst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ni hao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zaijian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21510066"/>
                  </a:ext>
                </a:extLst>
              </a:tr>
              <a:tr h="16157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2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Pinyin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What is pinyin and how much do I need to know?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Final and initial sounds needed for Unit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When should children learn pinyin?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Games and activities for teaching pinyin.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Ni hao ma?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Wo hen hao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Xie xie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6463675"/>
                  </a:ext>
                </a:extLst>
              </a:tr>
              <a:tr h="13084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Tones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Are tones important?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How can I practise tones?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How are tones recorded on words and characters?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Using gesture to teach tones.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1100">
                          <a:effectLst/>
                        </a:rPr>
                        <a:t>一二三四五六七八九十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5599848"/>
                  </a:ext>
                </a:extLst>
              </a:tr>
              <a:tr h="1811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Listening and talking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Classroom language for unit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zh-CN" sz="1100" dirty="0" err="1">
                          <a:effectLst/>
                        </a:rPr>
                        <a:t>Jinbu</a:t>
                      </a:r>
                      <a:r>
                        <a:rPr lang="en-US" altLang="zh-CN" sz="1100" dirty="0">
                          <a:effectLst/>
                        </a:rPr>
                        <a:t> 1 unit 2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Games and activities for teaching listening and talking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Online resources to support listening and talking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2626" marR="12626" marT="24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Qing </a:t>
                      </a:r>
                      <a:r>
                        <a:rPr lang="en-GB" sz="1100" dirty="0" err="1">
                          <a:effectLst/>
                        </a:rPr>
                        <a:t>zuo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Qing </a:t>
                      </a:r>
                      <a:r>
                        <a:rPr lang="en-GB" sz="1100" dirty="0" err="1">
                          <a:effectLst/>
                        </a:rPr>
                        <a:t>zhan</a:t>
                      </a:r>
                      <a:r>
                        <a:rPr lang="en-GB" sz="1100" dirty="0">
                          <a:effectLst/>
                        </a:rPr>
                        <a:t> qi </a:t>
                      </a:r>
                      <a:r>
                        <a:rPr lang="en-GB" sz="1100" dirty="0" err="1">
                          <a:effectLst/>
                        </a:rPr>
                        <a:t>lai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Ni duo da?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Wo ….sui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01717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833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46B2-2F0C-4C03-8FCA-4C45E7746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for reviewing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1F450-14B8-432D-A89D-6B93C4C73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of ICT: Quizlet, Language Nut, </a:t>
            </a:r>
            <a:r>
              <a:rPr lang="en-GB" dirty="0" err="1"/>
              <a:t>Memrise</a:t>
            </a:r>
            <a:endParaRPr lang="en-GB" dirty="0"/>
          </a:p>
          <a:p>
            <a:r>
              <a:rPr lang="en-GB" dirty="0"/>
              <a:t>Class teacher consolidation sessions outside formal language lesson  </a:t>
            </a:r>
          </a:p>
          <a:p>
            <a:r>
              <a:rPr lang="en-GB" dirty="0"/>
              <a:t>Homework</a:t>
            </a:r>
          </a:p>
          <a:p>
            <a:r>
              <a:rPr lang="en-GB" dirty="0"/>
              <a:t>Class review box</a:t>
            </a:r>
          </a:p>
        </p:txBody>
      </p:sp>
    </p:spTree>
    <p:extLst>
      <p:ext uri="{BB962C8B-B14F-4D97-AF65-F5344CB8AC3E}">
        <p14:creationId xmlns:p14="http://schemas.microsoft.com/office/powerpoint/2010/main" val="340743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EFCE6-82D3-4674-9F74-B38FA67E4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Review Box: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AF85657-7CA9-4B01-A8DE-9CF47E19C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08" y="1825626"/>
            <a:ext cx="65188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95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DA358-6A95-49A7-B1F2-983E4C60A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2130"/>
            <a:ext cx="10515600" cy="547483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Using games to review</a:t>
            </a:r>
          </a:p>
          <a:p>
            <a:pPr marL="0" indent="0">
              <a:buNone/>
            </a:pPr>
            <a:r>
              <a:rPr lang="en-GB" dirty="0"/>
              <a:t>Game 1: numbers 1-10 	   Game 2: numbers 11-99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E2D8660-D73C-4894-9545-0C29CFB10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451" y="2454476"/>
            <a:ext cx="3829987" cy="2872490"/>
          </a:xfrm>
          <a:prstGeom prst="rect">
            <a:avLst/>
          </a:prstGeom>
        </p:spPr>
      </p:pic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08CB0A9-8FDC-4C46-9DA1-282744DA4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86" y="2481913"/>
            <a:ext cx="5530776" cy="39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88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2BEAC57-3432-49E5-9738-044F36159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4925786" cy="36943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201AC1-C523-429E-9923-B80F5B1311EF}"/>
              </a:ext>
            </a:extLst>
          </p:cNvPr>
          <p:cNvSpPr txBox="1"/>
          <p:nvPr/>
        </p:nvSpPr>
        <p:spPr>
          <a:xfrm>
            <a:off x="5617029" y="228600"/>
            <a:ext cx="62102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Classroom environment: </a:t>
            </a:r>
            <a:r>
              <a:rPr lang="en-GB" dirty="0"/>
              <a:t>labels, list of simple instructions, cards for the date and the daily timetable, learning mats, classroom Mandarin display.</a:t>
            </a:r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874710DF-2A0F-41E2-A141-463C6CA2D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20" y="4062498"/>
            <a:ext cx="3333750" cy="2571750"/>
          </a:xfrm>
          <a:prstGeom prst="rect">
            <a:avLst/>
          </a:prstGeom>
        </p:spPr>
      </p:pic>
      <p:pic>
        <p:nvPicPr>
          <p:cNvPr id="20" name="Picture 19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52FC2EA4-29FC-4384-882C-41E0B7BC1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42" y="1869622"/>
            <a:ext cx="6354915" cy="410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24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 up of a card&#10;&#10;Description automatically generated">
            <a:extLst>
              <a:ext uri="{FF2B5EF4-FFF2-40B4-BE49-F238E27FC236}">
                <a16:creationId xmlns:a16="http://schemas.microsoft.com/office/drawing/2014/main" id="{62F5B82B-CE64-4E41-8AEF-8D5CD21625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" r="17139" b="-1"/>
          <a:stretch/>
        </p:blipFill>
        <p:spPr>
          <a:xfrm>
            <a:off x="6176433" y="10"/>
            <a:ext cx="6015567" cy="3920034"/>
          </a:xfrm>
          <a:custGeom>
            <a:avLst/>
            <a:gdLst>
              <a:gd name="connsiteX0" fmla="*/ 0 w 6015567"/>
              <a:gd name="connsiteY0" fmla="*/ 0 h 3920044"/>
              <a:gd name="connsiteX1" fmla="*/ 6015567 w 6015567"/>
              <a:gd name="connsiteY1" fmla="*/ 0 h 3920044"/>
              <a:gd name="connsiteX2" fmla="*/ 6015567 w 6015567"/>
              <a:gd name="connsiteY2" fmla="*/ 3920044 h 3920044"/>
              <a:gd name="connsiteX3" fmla="*/ 2469659 w 6015567"/>
              <a:gd name="connsiteY3" fmla="*/ 3920044 h 3920044"/>
              <a:gd name="connsiteX4" fmla="*/ 2469659 w 6015567"/>
              <a:gd name="connsiteY4" fmla="*/ 3103224 h 3920044"/>
              <a:gd name="connsiteX5" fmla="*/ 0 w 6015567"/>
              <a:gd name="connsiteY5" fmla="*/ 310322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5" name="Picture 14" descr="A group of people in a room&#10;&#10;Description automatically generated">
            <a:extLst>
              <a:ext uri="{FF2B5EF4-FFF2-40B4-BE49-F238E27FC236}">
                <a16:creationId xmlns:a16="http://schemas.microsoft.com/office/drawing/2014/main" id="{06381F4B-4347-4589-8638-C871692BD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r="2" b="27951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0418FD-05FC-470D-954D-FE4E627DF7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7" r="15496" b="1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C49F726-B783-49F5-BAE7-81E01D9952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1" b="23401"/>
          <a:stretch/>
        </p:blipFill>
        <p:spPr>
          <a:xfrm>
            <a:off x="1" y="10"/>
            <a:ext cx="6015567" cy="3920034"/>
          </a:xfrm>
          <a:custGeom>
            <a:avLst/>
            <a:gdLst>
              <a:gd name="connsiteX0" fmla="*/ 0 w 6015567"/>
              <a:gd name="connsiteY0" fmla="*/ 0 h 3920044"/>
              <a:gd name="connsiteX1" fmla="*/ 6015567 w 6015567"/>
              <a:gd name="connsiteY1" fmla="*/ 0 h 3920044"/>
              <a:gd name="connsiteX2" fmla="*/ 6015567 w 6015567"/>
              <a:gd name="connsiteY2" fmla="*/ 3103224 h 3920044"/>
              <a:gd name="connsiteX3" fmla="*/ 3545908 w 6015567"/>
              <a:gd name="connsiteY3" fmla="*/ 3103224 h 3920044"/>
              <a:gd name="connsiteX4" fmla="*/ 3545908 w 6015567"/>
              <a:gd name="connsiteY4" fmla="*/ 3920044 h 3920044"/>
              <a:gd name="connsiteX5" fmla="*/ 0 w 6015567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21" name="Picture 20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379F433-DB7F-4AB2-A0A9-38F1A431D6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37" b="-4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97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C461-A1F4-48B8-942D-675BE08E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400"/>
              <a:t>https://www.flickr.com/photos/chinesenetworks/albums</a:t>
            </a:r>
          </a:p>
        </p:txBody>
      </p:sp>
      <p:pic>
        <p:nvPicPr>
          <p:cNvPr id="25" name="Content Placeholder 24" descr="A bowl of food&#10;&#10;Description automatically generated">
            <a:extLst>
              <a:ext uri="{FF2B5EF4-FFF2-40B4-BE49-F238E27FC236}">
                <a16:creationId xmlns:a16="http://schemas.microsoft.com/office/drawing/2014/main" id="{E7055EF4-DC4F-43D8-9A27-E468D6035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96066"/>
            <a:ext cx="4661326" cy="3168575"/>
          </a:xfrm>
        </p:spPr>
      </p:pic>
      <p:pic>
        <p:nvPicPr>
          <p:cNvPr id="24" name="Content Placeholder 20" descr="A castle on a hill&#10;&#10;Description automatically generated">
            <a:extLst>
              <a:ext uri="{FF2B5EF4-FFF2-40B4-BE49-F238E27FC236}">
                <a16:creationId xmlns:a16="http://schemas.microsoft.com/office/drawing/2014/main" id="{486CACB9-3EE5-4EF0-8806-8427344B4C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" r="1032" b="2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60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65AF-80E8-4D57-ACCF-BA7F7FDD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5899"/>
            <a:ext cx="4359041" cy="2090058"/>
          </a:xfrm>
        </p:spPr>
        <p:txBody>
          <a:bodyPr>
            <a:normAutofit/>
          </a:bodyPr>
          <a:lstStyle/>
          <a:p>
            <a:r>
              <a:rPr lang="en-GB" dirty="0"/>
              <a:t>Activity 4:</a:t>
            </a:r>
            <a:br>
              <a:rPr lang="en-GB" dirty="0"/>
            </a:br>
            <a:r>
              <a:rPr lang="en-GB" dirty="0"/>
              <a:t>Post training plan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F19F88C-D43A-4085-8453-EC3F1CDDE5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r="17237" b="2"/>
          <a:stretch/>
        </p:blipFill>
        <p:spPr>
          <a:xfrm>
            <a:off x="6654398" y="1845129"/>
            <a:ext cx="4359041" cy="395796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45234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3A96E-4723-4A67-A2B7-F224A6BD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Planning and Q &amp; A</a:t>
            </a:r>
          </a:p>
        </p:txBody>
      </p:sp>
    </p:spTree>
    <p:extLst>
      <p:ext uri="{BB962C8B-B14F-4D97-AF65-F5344CB8AC3E}">
        <p14:creationId xmlns:p14="http://schemas.microsoft.com/office/powerpoint/2010/main" val="3173441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1357</Words>
  <Application>Microsoft Office PowerPoint</Application>
  <PresentationFormat>Widescreen</PresentationFormat>
  <Paragraphs>310</Paragraphs>
  <Slides>36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Embedding Chinese in your Primary School</vt:lpstr>
      <vt:lpstr>The Planning Stage</vt:lpstr>
      <vt:lpstr>Aims of Mandarin programme:</vt:lpstr>
      <vt:lpstr>PowerPoint Presentation</vt:lpstr>
      <vt:lpstr>What do we mean by cross-curricular/CLIL/IDL?</vt:lpstr>
      <vt:lpstr>Why cross-curricular links?</vt:lpstr>
      <vt:lpstr>How?</vt:lpstr>
      <vt:lpstr>Y4- Mandarin and Numeracy</vt:lpstr>
      <vt:lpstr>PowerPoint Presentation</vt:lpstr>
      <vt:lpstr>Mandarin and Literacy and English</vt:lpstr>
      <vt:lpstr>PowerPoint Presentation</vt:lpstr>
      <vt:lpstr>The Shang Dynasty: History and Mandarin KS2</vt:lpstr>
      <vt:lpstr>YCT level 1 words covered in Shang Dynasty Topic:</vt:lpstr>
      <vt:lpstr>PowerPoint Presentation</vt:lpstr>
      <vt:lpstr>Cross-curricular school trips</vt:lpstr>
      <vt:lpstr>Activity 1:  Cross-curricula planning</vt:lpstr>
      <vt:lpstr>PowerPoint Presentation</vt:lpstr>
      <vt:lpstr>During the Lesson</vt:lpstr>
      <vt:lpstr>Team teaching – why?</vt:lpstr>
      <vt:lpstr>PowerPoint Presentation</vt:lpstr>
      <vt:lpstr>PowerPoint Presentation</vt:lpstr>
      <vt:lpstr> Potential role of class teacher:</vt:lpstr>
      <vt:lpstr>Activity 2: Class teacher and classroom language</vt:lpstr>
      <vt:lpstr>Go here for authentic Chinese names: www.sheup.com/mianfeiqiming.php</vt:lpstr>
      <vt:lpstr>Activity 3: Planning a lesson to team teach</vt:lpstr>
      <vt:lpstr>PowerPoint Presentation</vt:lpstr>
      <vt:lpstr>Session 3: Supporting the class teacher outside the language lesson</vt:lpstr>
      <vt:lpstr>Teachers CPD</vt:lpstr>
      <vt:lpstr>Planning for reviewing</vt:lpstr>
      <vt:lpstr>Review Box:</vt:lpstr>
      <vt:lpstr>PowerPoint Presentation</vt:lpstr>
      <vt:lpstr>PowerPoint Presentation</vt:lpstr>
      <vt:lpstr>PowerPoint Presentation</vt:lpstr>
      <vt:lpstr>https://www.flickr.com/photos/chinesenetworks/albums</vt:lpstr>
      <vt:lpstr>Activity 4: Post training plan</vt:lpstr>
      <vt:lpstr>Planning and 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Embedding Chinese in your Primary School</dc:title>
  <dc:creator>Gilad Tiefenbrun</dc:creator>
  <cp:lastModifiedBy>Gilad Tiefenbrun</cp:lastModifiedBy>
  <cp:revision>8</cp:revision>
  <dcterms:created xsi:type="dcterms:W3CDTF">2019-02-26T15:12:38Z</dcterms:created>
  <dcterms:modified xsi:type="dcterms:W3CDTF">2019-02-26T18:46:31Z</dcterms:modified>
</cp:coreProperties>
</file>