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61" r:id="rId4"/>
    <p:sldId id="267" r:id="rId5"/>
    <p:sldId id="268" r:id="rId6"/>
    <p:sldId id="269" r:id="rId7"/>
    <p:sldId id="270" r:id="rId8"/>
    <p:sldId id="258" r:id="rId9"/>
    <p:sldId id="262" r:id="rId10"/>
    <p:sldId id="272" r:id="rId11"/>
    <p:sldId id="273" r:id="rId12"/>
    <p:sldId id="274" r:id="rId13"/>
    <p:sldId id="275" r:id="rId14"/>
    <p:sldId id="271" r:id="rId15"/>
    <p:sldId id="276" r:id="rId16"/>
    <p:sldId id="266" r:id="rId17"/>
    <p:sldId id="265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512"/>
  </p:normalViewPr>
  <p:slideViewPr>
    <p:cSldViewPr snapToGrid="0" snapToObjects="1">
      <p:cViewPr varScale="1">
        <p:scale>
          <a:sx n="95" d="100"/>
          <a:sy n="95" d="100"/>
        </p:scale>
        <p:origin x="4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466AB-21E7-4E63-8018-1CB61037CD48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BBEA9-8BA3-483A-96F5-86B46D0CE5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398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E9298-94F3-5942-8A44-0D659371213A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D967F-6585-E84E-9E2B-50B7B263F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7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D967F-6585-E84E-9E2B-50B7B263F7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96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8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2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7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0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5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0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8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9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4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C7265-285B-3B4D-A232-D42ACD4B9EA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DD7FA-977B-A74F-A928-843A5FD8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8.tiff"/><Relationship Id="rId7" Type="http://schemas.openxmlformats.org/officeDocument/2006/relationships/image" Target="../media/image10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Relationship Id="rId9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25"/>
          <a:stretch/>
        </p:blipFill>
        <p:spPr>
          <a:xfrm>
            <a:off x="1" y="536323"/>
            <a:ext cx="12191999" cy="35922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3704" y="3293367"/>
            <a:ext cx="2721429" cy="1762805"/>
          </a:xfrm>
        </p:spPr>
        <p:txBody>
          <a:bodyPr/>
          <a:lstStyle/>
          <a:p>
            <a:r>
              <a:rPr lang="en-US" altLang="zh-CN" dirty="0" err="1" smtClean="0"/>
              <a:t>yán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sè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颜  色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2419" y="5056172"/>
            <a:ext cx="9144000" cy="871991"/>
          </a:xfrm>
        </p:spPr>
        <p:txBody>
          <a:bodyPr>
            <a:normAutofit lnSpcReduction="10000"/>
          </a:bodyPr>
          <a:lstStyle/>
          <a:p>
            <a:r>
              <a:rPr lang="en-US" altLang="zh-CN" sz="6000" dirty="0" err="1" smtClean="0"/>
              <a:t>colour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724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4298" y="3864700"/>
            <a:ext cx="4135885" cy="1325563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algn="ctr"/>
            <a:r>
              <a:rPr lang="en-US" altLang="zh-CN" dirty="0" err="1" smtClean="0">
                <a:solidFill>
                  <a:srgbClr val="FF0000"/>
                </a:solidFill>
              </a:rPr>
              <a:t>hóng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</a:rPr>
              <a:t>sè</a:t>
            </a:r>
            <a:r>
              <a:rPr lang="zh-CN" altLang="en-US" dirty="0" smtClean="0">
                <a:solidFill>
                  <a:srgbClr val="FF0000"/>
                </a:solidFill>
              </a:rPr>
              <a:t>    红 色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95" r="11841" b="10095"/>
          <a:stretch/>
        </p:blipFill>
        <p:spPr>
          <a:xfrm>
            <a:off x="1750423" y="626063"/>
            <a:ext cx="5094514" cy="547333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272910" y="795880"/>
            <a:ext cx="3423415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smtClean="0">
                <a:solidFill>
                  <a:srgbClr val="00B050"/>
                </a:solidFill>
              </a:rPr>
              <a:t>lǜ sè</a:t>
            </a:r>
            <a:r>
              <a:rPr lang="zh-CN" altLang="en-US" b="1" smtClean="0">
                <a:solidFill>
                  <a:srgbClr val="00B050"/>
                </a:solidFill>
              </a:rPr>
              <a:t>  绿 色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9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129" y="255043"/>
            <a:ext cx="3272246" cy="1325563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algn="ctr"/>
            <a:r>
              <a:rPr lang="en-US" altLang="zh-CN" b="1" dirty="0" err="1" smtClean="0">
                <a:solidFill>
                  <a:srgbClr val="0070C0"/>
                </a:solidFill>
              </a:rPr>
              <a:t>lán</a:t>
            </a:r>
            <a:r>
              <a:rPr lang="en-US" altLang="zh-CN" b="1" dirty="0" smtClean="0">
                <a:solidFill>
                  <a:srgbClr val="0070C0"/>
                </a:solidFill>
              </a:rPr>
              <a:t> </a:t>
            </a:r>
            <a:r>
              <a:rPr lang="en-US" altLang="zh-CN" b="1" dirty="0" err="1" smtClean="0">
                <a:solidFill>
                  <a:srgbClr val="0070C0"/>
                </a:solidFill>
              </a:rPr>
              <a:t>sè</a:t>
            </a:r>
            <a:r>
              <a:rPr lang="zh-CN" altLang="en-US" b="1" dirty="0" smtClean="0">
                <a:solidFill>
                  <a:srgbClr val="0070C0"/>
                </a:solidFill>
              </a:rPr>
              <a:t>  蓝 色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129" y="1698172"/>
            <a:ext cx="6082067" cy="380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772076" y="4173901"/>
            <a:ext cx="3126922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bái</a:t>
            </a:r>
            <a:r>
              <a:rPr lang="en-US" altLang="zh-CN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sè</a:t>
            </a:r>
            <a:r>
              <a:rPr lang="zh-CN" altLang="en-US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白色</a:t>
            </a:r>
            <a:endParaRPr lang="en-US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51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51331" y="3525065"/>
            <a:ext cx="2839124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 err="1" smtClean="0">
                <a:solidFill>
                  <a:srgbClr val="FF0000"/>
                </a:solidFill>
              </a:rPr>
              <a:t>hóng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</a:rPr>
              <a:t>sè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(red)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451331" y="1016994"/>
            <a:ext cx="2839125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00B050"/>
                </a:solidFill>
              </a:rPr>
              <a:t>lǜ</a:t>
            </a:r>
            <a:r>
              <a:rPr lang="en-US" altLang="zh-CN" b="1" dirty="0" smtClean="0">
                <a:solidFill>
                  <a:srgbClr val="00B050"/>
                </a:solidFill>
              </a:rPr>
              <a:t> </a:t>
            </a:r>
            <a:r>
              <a:rPr lang="en-US" altLang="zh-CN" b="1" dirty="0" err="1" smtClean="0">
                <a:solidFill>
                  <a:srgbClr val="00B050"/>
                </a:solidFill>
              </a:rPr>
              <a:t>sè</a:t>
            </a:r>
            <a:endParaRPr lang="en-US" altLang="zh-CN" b="1" dirty="0" smtClean="0">
              <a:solidFill>
                <a:srgbClr val="00B050"/>
              </a:solidFill>
            </a:endParaRPr>
          </a:p>
          <a:p>
            <a:pPr algn="ctr"/>
            <a:r>
              <a:rPr lang="en-US" altLang="zh-CN" b="1" dirty="0" smtClean="0">
                <a:solidFill>
                  <a:srgbClr val="00B050"/>
                </a:solidFill>
              </a:rPr>
              <a:t>(green)</a:t>
            </a:r>
            <a:r>
              <a:rPr lang="zh-CN" altLang="en-US" b="1" dirty="0" smtClean="0">
                <a:solidFill>
                  <a:srgbClr val="00B050"/>
                </a:solidFill>
              </a:rPr>
              <a:t> 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664181" y="1016994"/>
            <a:ext cx="2741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0070C0"/>
                </a:solidFill>
              </a:rPr>
              <a:t>lán</a:t>
            </a:r>
            <a:r>
              <a:rPr lang="en-US" altLang="zh-CN" b="1" dirty="0" smtClean="0">
                <a:solidFill>
                  <a:srgbClr val="0070C0"/>
                </a:solidFill>
              </a:rPr>
              <a:t> </a:t>
            </a:r>
            <a:r>
              <a:rPr lang="en-US" altLang="zh-CN" b="1" dirty="0" err="1" smtClean="0">
                <a:solidFill>
                  <a:srgbClr val="0070C0"/>
                </a:solidFill>
              </a:rPr>
              <a:t>sè</a:t>
            </a:r>
            <a:endParaRPr lang="en-US" altLang="zh-CN" b="1" dirty="0">
              <a:solidFill>
                <a:srgbClr val="0070C0"/>
              </a:solidFill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(blue)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64181" y="3511119"/>
            <a:ext cx="2741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bái</a:t>
            </a:r>
            <a:r>
              <a:rPr lang="en-US" altLang="zh-CN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sè</a:t>
            </a:r>
            <a:endParaRPr lang="en-US" altLang="zh-CN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(white)</a:t>
            </a:r>
            <a:endParaRPr lang="en-US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5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664181" y="1016994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0070C0"/>
                </a:solidFill>
              </a:rPr>
              <a:t>(blue)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51331" y="1011660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(white)</a:t>
            </a:r>
            <a:endParaRPr lang="en-US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664181" y="3505741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 smtClean="0">
                <a:solidFill>
                  <a:srgbClr val="00B050"/>
                </a:solidFill>
              </a:rPr>
              <a:t>(green)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664065" y="3516560"/>
            <a:ext cx="2839125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00B050"/>
                </a:solidFill>
              </a:rPr>
              <a:t>lǜ</a:t>
            </a:r>
            <a:r>
              <a:rPr lang="en-US" altLang="zh-CN" b="1" dirty="0" smtClean="0">
                <a:solidFill>
                  <a:srgbClr val="00B050"/>
                </a:solidFill>
              </a:rPr>
              <a:t> </a:t>
            </a:r>
            <a:r>
              <a:rPr lang="en-US" altLang="zh-CN" b="1" dirty="0" err="1" smtClean="0">
                <a:solidFill>
                  <a:srgbClr val="00B050"/>
                </a:solidFill>
              </a:rPr>
              <a:t>sè</a:t>
            </a:r>
            <a:endParaRPr lang="en-US" altLang="zh-CN" b="1" dirty="0" smtClean="0">
              <a:solidFill>
                <a:srgbClr val="00B05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64181" y="1011660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0070C0"/>
                </a:solidFill>
              </a:rPr>
              <a:t>lán</a:t>
            </a:r>
            <a:r>
              <a:rPr lang="en-US" altLang="zh-CN" b="1" dirty="0" smtClean="0">
                <a:solidFill>
                  <a:srgbClr val="0070C0"/>
                </a:solidFill>
              </a:rPr>
              <a:t> </a:t>
            </a:r>
            <a:r>
              <a:rPr lang="en-US" altLang="zh-CN" b="1" dirty="0" err="1" smtClean="0">
                <a:solidFill>
                  <a:srgbClr val="0070C0"/>
                </a:solidFill>
              </a:rPr>
              <a:t>sè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51331" y="1011659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bái</a:t>
            </a:r>
            <a:r>
              <a:rPr lang="en-US" altLang="zh-CN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sè</a:t>
            </a:r>
            <a:endParaRPr lang="en-US" altLang="zh-CN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51331" y="3505741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 smtClean="0">
                <a:solidFill>
                  <a:srgbClr val="FF0000"/>
                </a:solidFill>
              </a:rPr>
              <a:t>(</a:t>
            </a:r>
            <a:r>
              <a:rPr lang="en-US" altLang="zh-CN" dirty="0">
                <a:solidFill>
                  <a:srgbClr val="FF0000"/>
                </a:solidFill>
              </a:rPr>
              <a:t>red)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51215" y="3516560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 err="1" smtClean="0">
                <a:solidFill>
                  <a:srgbClr val="FF0000"/>
                </a:solidFill>
              </a:rPr>
              <a:t>hóng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</a:rPr>
              <a:t>sè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9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51331" y="985709"/>
            <a:ext cx="2839124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一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49379" y="3477707"/>
            <a:ext cx="2741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>
                <a:solidFill>
                  <a:srgbClr val="0070C0"/>
                </a:solidFill>
              </a:rPr>
              <a:t>三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64181" y="980814"/>
            <a:ext cx="2741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二</a:t>
            </a:r>
            <a:endParaRPr lang="en-US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664181" y="3505741"/>
            <a:ext cx="2839124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rgbClr val="00B050"/>
                </a:solidFill>
              </a:rPr>
              <a:t>四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664181" y="3505741"/>
            <a:ext cx="2839125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00B050"/>
                </a:solidFill>
              </a:rPr>
              <a:t>lǜ</a:t>
            </a:r>
            <a:r>
              <a:rPr lang="en-US" altLang="zh-CN" b="1" dirty="0" smtClean="0">
                <a:solidFill>
                  <a:srgbClr val="00B050"/>
                </a:solidFill>
              </a:rPr>
              <a:t> </a:t>
            </a:r>
            <a:r>
              <a:rPr lang="en-US" altLang="zh-CN" b="1" dirty="0" err="1" smtClean="0">
                <a:solidFill>
                  <a:srgbClr val="00B050"/>
                </a:solidFill>
              </a:rPr>
              <a:t>sè</a:t>
            </a:r>
            <a:endParaRPr lang="en-US" altLang="zh-CN" b="1" dirty="0" smtClean="0">
              <a:solidFill>
                <a:srgbClr val="00B05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49379" y="3461052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0070C0"/>
                </a:solidFill>
              </a:rPr>
              <a:t>lán</a:t>
            </a:r>
            <a:r>
              <a:rPr lang="en-US" altLang="zh-CN" b="1" dirty="0" smtClean="0">
                <a:solidFill>
                  <a:srgbClr val="0070C0"/>
                </a:solidFill>
              </a:rPr>
              <a:t> </a:t>
            </a:r>
            <a:r>
              <a:rPr lang="en-US" altLang="zh-CN" b="1" dirty="0" err="1" smtClean="0">
                <a:solidFill>
                  <a:srgbClr val="0070C0"/>
                </a:solidFill>
              </a:rPr>
              <a:t>sè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64181" y="980813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bái</a:t>
            </a:r>
            <a:r>
              <a:rPr lang="en-US" altLang="zh-CN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altLang="zh-CN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sè</a:t>
            </a:r>
            <a:endParaRPr lang="en-US" altLang="zh-CN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51331" y="985709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 err="1" smtClean="0">
                <a:solidFill>
                  <a:srgbClr val="FF0000"/>
                </a:solidFill>
              </a:rPr>
              <a:t>hóng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</a:rPr>
              <a:t>sè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61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red ap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252" y="878477"/>
            <a:ext cx="2168435" cy="216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green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978" y="710587"/>
            <a:ext cx="2649848" cy="229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blue ballo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79"/>
          <a:stretch/>
        </p:blipFill>
        <p:spPr bwMode="auto">
          <a:xfrm>
            <a:off x="2129246" y="3901714"/>
            <a:ext cx="2195657" cy="279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white do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0" r="19399"/>
          <a:stretch/>
        </p:blipFill>
        <p:spPr bwMode="auto">
          <a:xfrm>
            <a:off x="7076978" y="4007017"/>
            <a:ext cx="2599509" cy="209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30592" y="214942"/>
            <a:ext cx="7393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 </a:t>
            </a:r>
            <a:r>
              <a:rPr 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de </a:t>
            </a:r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(adjective) + de + (noun)</a:t>
            </a:r>
            <a:r>
              <a:rPr 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69357" y="3092170"/>
            <a:ext cx="4106223" cy="76428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dirty="0" err="1" smtClean="0">
                <a:solidFill>
                  <a:srgbClr val="FF0000"/>
                </a:solidFill>
              </a:rPr>
              <a:t>hóng</a:t>
            </a:r>
            <a:r>
              <a:rPr lang="en-US" altLang="zh-CN" sz="4000" dirty="0" smtClean="0">
                <a:solidFill>
                  <a:srgbClr val="FF0000"/>
                </a:solidFill>
              </a:rPr>
              <a:t> </a:t>
            </a:r>
            <a:r>
              <a:rPr lang="en-US" altLang="zh-CN" sz="4000" dirty="0" err="1" smtClean="0">
                <a:solidFill>
                  <a:srgbClr val="FF0000"/>
                </a:solidFill>
              </a:rPr>
              <a:t>sè</a:t>
            </a:r>
            <a:r>
              <a:rPr lang="en-US" altLang="zh-CN" sz="4000" dirty="0" smtClean="0">
                <a:solidFill>
                  <a:srgbClr val="FF0000"/>
                </a:solidFill>
              </a:rPr>
              <a:t> de </a:t>
            </a:r>
            <a:r>
              <a:rPr lang="en-US" altLang="zh-CN" sz="4000" dirty="0" smtClean="0"/>
              <a:t>apple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502212" y="3142663"/>
            <a:ext cx="3459414" cy="75905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 smtClean="0">
                <a:solidFill>
                  <a:srgbClr val="00B050"/>
                </a:solidFill>
              </a:rPr>
              <a:t>lǜ</a:t>
            </a:r>
            <a:r>
              <a:rPr lang="en-US" altLang="zh-CN" sz="4000" b="1" dirty="0" smtClean="0">
                <a:solidFill>
                  <a:srgbClr val="00B050"/>
                </a:solidFill>
              </a:rPr>
              <a:t> </a:t>
            </a:r>
            <a:r>
              <a:rPr lang="en-US" altLang="zh-CN" sz="4000" b="1" dirty="0" err="1" smtClean="0">
                <a:solidFill>
                  <a:srgbClr val="00B050"/>
                </a:solidFill>
              </a:rPr>
              <a:t>sè</a:t>
            </a:r>
            <a:r>
              <a:rPr lang="en-US" altLang="zh-CN" sz="4000" b="1" dirty="0" smtClean="0">
                <a:solidFill>
                  <a:srgbClr val="00B050"/>
                </a:solidFill>
              </a:rPr>
              <a:t> de </a:t>
            </a:r>
            <a:r>
              <a:rPr lang="en-US" altLang="zh-CN" sz="4000" b="1" dirty="0" smtClean="0"/>
              <a:t>tree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69357" y="5894320"/>
            <a:ext cx="4106223" cy="69641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 smtClean="0">
                <a:solidFill>
                  <a:srgbClr val="0070C0"/>
                </a:solidFill>
              </a:rPr>
              <a:t>lán</a:t>
            </a:r>
            <a:r>
              <a:rPr lang="en-US" altLang="zh-CN" sz="40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4000" b="1" dirty="0" err="1" smtClean="0">
                <a:solidFill>
                  <a:srgbClr val="0070C0"/>
                </a:solidFill>
              </a:rPr>
              <a:t>sè</a:t>
            </a:r>
            <a:r>
              <a:rPr lang="en-US" altLang="zh-CN" sz="4000" b="1" dirty="0" smtClean="0">
                <a:solidFill>
                  <a:srgbClr val="0070C0"/>
                </a:solidFill>
              </a:rPr>
              <a:t> de </a:t>
            </a:r>
            <a:r>
              <a:rPr lang="en-US" altLang="zh-CN" sz="4000" b="1" dirty="0" smtClean="0"/>
              <a:t>balloons</a:t>
            </a:r>
            <a:endParaRPr lang="en-US" altLang="zh-CN" sz="40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527381" y="5866646"/>
            <a:ext cx="3434245" cy="6780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bái</a:t>
            </a:r>
            <a:r>
              <a:rPr lang="en-US" altLang="zh-CN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altLang="zh-CN" sz="4000" b="1" dirty="0" err="1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sè</a:t>
            </a:r>
            <a:r>
              <a:rPr lang="en-US" altLang="zh-CN" sz="4000" b="1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de </a:t>
            </a:r>
            <a:r>
              <a:rPr lang="en-US" altLang="zh-CN" sz="4000" b="1" dirty="0" smtClean="0"/>
              <a:t>dog</a:t>
            </a:r>
            <a:endParaRPr lang="en-US" altLang="zh-CN" sz="4000" b="1" dirty="0"/>
          </a:p>
        </p:txBody>
      </p:sp>
    </p:spTree>
    <p:extLst>
      <p:ext uri="{BB962C8B-B14F-4D97-AF65-F5344CB8AC3E}">
        <p14:creationId xmlns:p14="http://schemas.microsoft.com/office/powerpoint/2010/main" val="155252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377" y="4715057"/>
            <a:ext cx="3975463" cy="1325563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algn="ctr"/>
            <a:r>
              <a:rPr lang="en-US" altLang="zh-CN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chéng</a:t>
            </a:r>
            <a:r>
              <a:rPr lang="en-US" altLang="zh-CN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US" altLang="zh-CN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sè</a:t>
            </a:r>
            <a:r>
              <a:rPr lang="zh-CN" altLang="en-US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 橙 色</a:t>
            </a:r>
            <a:endParaRPr lang="en-US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099" y="3542824"/>
            <a:ext cx="4071892" cy="3053919"/>
          </a:xfrm>
          <a:prstGeom prst="rect">
            <a:avLst/>
          </a:prstGeom>
        </p:spPr>
      </p:pic>
      <p:pic>
        <p:nvPicPr>
          <p:cNvPr id="6146" name="Picture 2" descr="Image result for lem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99" y="276246"/>
            <a:ext cx="4303738" cy="30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174377" y="1117620"/>
            <a:ext cx="4108740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huáng sè</a:t>
            </a:r>
            <a:r>
              <a:rPr lang="zh-CN" altLang="en-US" b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 黄色</a:t>
            </a:r>
            <a:endParaRPr lang="en-US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1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6673" y="1135834"/>
            <a:ext cx="3734344" cy="1325563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algn="ctr"/>
            <a:r>
              <a:rPr lang="en-US" altLang="zh-CN" b="1" dirty="0" err="1" smtClean="0">
                <a:solidFill>
                  <a:srgbClr val="7030A0"/>
                </a:solidFill>
              </a:rPr>
              <a:t>zǐ</a:t>
            </a:r>
            <a:r>
              <a:rPr lang="en-US" altLang="zh-CN" b="1" dirty="0" smtClean="0">
                <a:solidFill>
                  <a:srgbClr val="7030A0"/>
                </a:solidFill>
              </a:rPr>
              <a:t> </a:t>
            </a:r>
            <a:r>
              <a:rPr lang="en-US" altLang="zh-CN" b="1" dirty="0" err="1" smtClean="0">
                <a:solidFill>
                  <a:srgbClr val="7030A0"/>
                </a:solidFill>
              </a:rPr>
              <a:t>sè</a:t>
            </a:r>
            <a:r>
              <a:rPr lang="en-US" altLang="zh-CN" b="1" dirty="0" smtClean="0">
                <a:solidFill>
                  <a:srgbClr val="7030A0"/>
                </a:solidFill>
              </a:rPr>
              <a:t>  </a:t>
            </a:r>
            <a:r>
              <a:rPr lang="zh-CN" altLang="en-US" b="1" dirty="0" smtClean="0">
                <a:solidFill>
                  <a:srgbClr val="7030A0"/>
                </a:solidFill>
              </a:rPr>
              <a:t> 紫 色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77" y="299236"/>
            <a:ext cx="4482677" cy="25416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0231"/>
          <a:stretch/>
        </p:blipFill>
        <p:spPr>
          <a:xfrm rot="19282712">
            <a:off x="1235148" y="3430115"/>
            <a:ext cx="2958581" cy="305543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36673" y="4208775"/>
            <a:ext cx="3734344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FF66FF"/>
                </a:solidFill>
              </a:rPr>
              <a:t>fěn</a:t>
            </a:r>
            <a:r>
              <a:rPr lang="en-US" altLang="zh-CN" b="1" dirty="0" smtClean="0">
                <a:solidFill>
                  <a:srgbClr val="FF66FF"/>
                </a:solidFill>
              </a:rPr>
              <a:t> </a:t>
            </a:r>
            <a:r>
              <a:rPr lang="en-US" altLang="zh-CN" b="1" dirty="0" err="1" smtClean="0">
                <a:solidFill>
                  <a:srgbClr val="FF66FF"/>
                </a:solidFill>
              </a:rPr>
              <a:t>sè</a:t>
            </a:r>
            <a:r>
              <a:rPr lang="zh-CN" altLang="en-US" b="1" dirty="0" smtClean="0">
                <a:solidFill>
                  <a:srgbClr val="FF66FF"/>
                </a:solidFill>
              </a:rPr>
              <a:t>  粉 色</a:t>
            </a:r>
            <a:endParaRPr lang="en-US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4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386148" y="3482203"/>
            <a:ext cx="2917372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chéng</a:t>
            </a:r>
            <a:r>
              <a:rPr lang="en-US" altLang="zh-CN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US" altLang="zh-CN" b="1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sè</a:t>
            </a:r>
            <a:r>
              <a:rPr lang="zh-CN" altLang="en-US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 </a:t>
            </a:r>
            <a:endParaRPr lang="en-US" altLang="zh-CN" b="1" dirty="0" smtClean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  <a:p>
            <a:pPr algn="ctr"/>
            <a:r>
              <a:rPr lang="en-US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(orange)</a:t>
            </a:r>
            <a:endParaRPr lang="en-US" b="1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386148" y="1016994"/>
            <a:ext cx="2917372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huáng</a:t>
            </a:r>
            <a:r>
              <a:rPr lang="en-US" altLang="zh-CN" sz="4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altLang="zh-CN" sz="4000" b="1" dirty="0" err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sè</a:t>
            </a:r>
            <a:r>
              <a:rPr lang="zh-CN" altLang="en-US" sz="4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endParaRPr lang="en-US" altLang="zh-CN" sz="4000" b="1" dirty="0" smtClean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en-US" altLang="zh-CN" sz="40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(</a:t>
            </a:r>
            <a:r>
              <a:rPr lang="en-US" altLang="zh-CN" sz="4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yellow)</a:t>
            </a:r>
            <a:endParaRPr lang="en-US" sz="40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58740" y="1016993"/>
            <a:ext cx="3055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7030A0"/>
                </a:solidFill>
              </a:rPr>
              <a:t>zǐ</a:t>
            </a:r>
            <a:r>
              <a:rPr lang="en-US" altLang="zh-CN" b="1" dirty="0" smtClean="0">
                <a:solidFill>
                  <a:srgbClr val="7030A0"/>
                </a:solidFill>
              </a:rPr>
              <a:t> </a:t>
            </a:r>
            <a:r>
              <a:rPr lang="en-US" altLang="zh-CN" b="1" dirty="0" err="1" smtClean="0">
                <a:solidFill>
                  <a:srgbClr val="7030A0"/>
                </a:solidFill>
              </a:rPr>
              <a:t>sè</a:t>
            </a:r>
            <a:r>
              <a:rPr lang="en-US" altLang="zh-CN" b="1" dirty="0" smtClean="0">
                <a:solidFill>
                  <a:srgbClr val="7030A0"/>
                </a:solidFill>
              </a:rPr>
              <a:t>  </a:t>
            </a:r>
            <a:endParaRPr lang="en-US" altLang="zh-CN" b="1" dirty="0">
              <a:solidFill>
                <a:srgbClr val="7030A0"/>
              </a:solidFill>
            </a:endParaRP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(purple)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219550" y="3482202"/>
            <a:ext cx="309426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 smtClean="0">
                <a:solidFill>
                  <a:srgbClr val="FF66FF"/>
                </a:solidFill>
              </a:rPr>
              <a:t>fěn</a:t>
            </a:r>
            <a:r>
              <a:rPr lang="en-US" altLang="zh-CN" b="1" dirty="0" smtClean="0">
                <a:solidFill>
                  <a:srgbClr val="FF66FF"/>
                </a:solidFill>
              </a:rPr>
              <a:t> </a:t>
            </a:r>
            <a:r>
              <a:rPr lang="en-US" altLang="zh-CN" b="1" dirty="0" err="1" smtClean="0">
                <a:solidFill>
                  <a:srgbClr val="FF66FF"/>
                </a:solidFill>
              </a:rPr>
              <a:t>sè</a:t>
            </a:r>
            <a:r>
              <a:rPr lang="zh-CN" altLang="en-US" b="1" dirty="0" smtClean="0">
                <a:solidFill>
                  <a:srgbClr val="FF66FF"/>
                </a:solidFill>
              </a:rPr>
              <a:t> </a:t>
            </a:r>
            <a:endParaRPr lang="en-US" altLang="zh-CN" b="1" dirty="0" smtClean="0">
              <a:solidFill>
                <a:srgbClr val="FF66FF"/>
              </a:solidFill>
            </a:endParaRPr>
          </a:p>
          <a:p>
            <a:pPr algn="ctr"/>
            <a:r>
              <a:rPr lang="zh-CN" altLang="en-US" b="1" dirty="0" smtClean="0">
                <a:solidFill>
                  <a:srgbClr val="FF66FF"/>
                </a:solidFill>
              </a:rPr>
              <a:t>（</a:t>
            </a:r>
            <a:r>
              <a:rPr lang="en-US" altLang="zh-CN" b="1" dirty="0" smtClean="0">
                <a:solidFill>
                  <a:srgbClr val="FF66FF"/>
                </a:solidFill>
              </a:rPr>
              <a:t>pink</a:t>
            </a:r>
            <a:r>
              <a:rPr lang="zh-CN" altLang="en-US" b="1" dirty="0" smtClean="0">
                <a:solidFill>
                  <a:srgbClr val="FF66FF"/>
                </a:solidFill>
              </a:rPr>
              <a:t>）</a:t>
            </a:r>
            <a:endParaRPr lang="en-US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3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664181" y="1016994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(orange)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51331" y="1011660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>
                <a:solidFill>
                  <a:srgbClr val="FF66FF"/>
                </a:solidFill>
              </a:rPr>
              <a:t>（</a:t>
            </a:r>
            <a:r>
              <a:rPr lang="en-US" altLang="zh-CN" b="1" dirty="0">
                <a:solidFill>
                  <a:srgbClr val="FF66FF"/>
                </a:solidFill>
              </a:rPr>
              <a:t>pink</a:t>
            </a:r>
            <a:r>
              <a:rPr lang="zh-CN" altLang="en-US" b="1" dirty="0">
                <a:solidFill>
                  <a:srgbClr val="FF66FF"/>
                </a:solidFill>
              </a:rPr>
              <a:t>）</a:t>
            </a:r>
            <a:endParaRPr lang="en-US" b="1" dirty="0">
              <a:solidFill>
                <a:srgbClr val="FF66FF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664181" y="3505741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7030A0"/>
                </a:solidFill>
              </a:rPr>
              <a:t>(purple)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664181" y="3486859"/>
            <a:ext cx="2839125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solidFill>
                  <a:srgbClr val="7030A0"/>
                </a:solidFill>
              </a:rPr>
              <a:t>zǐ</a:t>
            </a:r>
            <a:r>
              <a:rPr lang="en-US" altLang="zh-CN" b="1" dirty="0">
                <a:solidFill>
                  <a:srgbClr val="7030A0"/>
                </a:solidFill>
              </a:rPr>
              <a:t> </a:t>
            </a:r>
            <a:r>
              <a:rPr lang="en-US" altLang="zh-CN" b="1" dirty="0" err="1">
                <a:solidFill>
                  <a:srgbClr val="7030A0"/>
                </a:solidFill>
              </a:rPr>
              <a:t>sè</a:t>
            </a:r>
            <a:r>
              <a:rPr lang="en-US" altLang="zh-CN" b="1" dirty="0">
                <a:solidFill>
                  <a:srgbClr val="7030A0"/>
                </a:solidFill>
              </a:rPr>
              <a:t> 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64065" y="1035876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chéng</a:t>
            </a:r>
            <a:r>
              <a:rPr lang="en-US" altLang="zh-CN" b="1" dirty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US" altLang="zh-CN" b="1" dirty="0" err="1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sè</a:t>
            </a:r>
            <a:r>
              <a:rPr lang="zh-CN" altLang="en-US" b="1" dirty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 </a:t>
            </a:r>
            <a:endParaRPr lang="en-US" altLang="zh-CN" b="1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51215" y="1022479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solidFill>
                  <a:srgbClr val="FF66FF"/>
                </a:solidFill>
              </a:rPr>
              <a:t>fěn</a:t>
            </a:r>
            <a:r>
              <a:rPr lang="en-US" altLang="zh-CN" b="1" dirty="0">
                <a:solidFill>
                  <a:srgbClr val="FF66FF"/>
                </a:solidFill>
              </a:rPr>
              <a:t> </a:t>
            </a:r>
            <a:r>
              <a:rPr lang="en-US" altLang="zh-CN" b="1" dirty="0" err="1">
                <a:solidFill>
                  <a:srgbClr val="FF66FF"/>
                </a:solidFill>
              </a:rPr>
              <a:t>sè</a:t>
            </a:r>
            <a:r>
              <a:rPr lang="zh-CN" altLang="en-US" b="1" dirty="0">
                <a:solidFill>
                  <a:srgbClr val="FF66FF"/>
                </a:solidFill>
              </a:rPr>
              <a:t> </a:t>
            </a:r>
            <a:endParaRPr lang="en-US" altLang="zh-CN" b="1" dirty="0">
              <a:solidFill>
                <a:srgbClr val="FF66FF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51331" y="3505741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(yellow)</a:t>
            </a:r>
            <a:endParaRPr lang="en-US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51331" y="3518031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huáng</a:t>
            </a:r>
            <a:r>
              <a:rPr lang="en-US" altLang="zh-CN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altLang="zh-CN" b="1" dirty="0" err="1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sè</a:t>
            </a:r>
            <a:r>
              <a:rPr lang="zh-CN" altLang="en-US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endParaRPr lang="en-US" altLang="zh-CN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8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51331" y="985709"/>
            <a:ext cx="2839124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rgbClr val="FF66FF"/>
                </a:solidFill>
              </a:rPr>
              <a:t>五</a:t>
            </a:r>
            <a:endParaRPr lang="en-US" dirty="0">
              <a:solidFill>
                <a:srgbClr val="FF66FF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49379" y="3477707"/>
            <a:ext cx="2741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 smtClean="0">
                <a:solidFill>
                  <a:srgbClr val="7030A0"/>
                </a:solidFill>
              </a:rPr>
              <a:t>七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64181" y="980814"/>
            <a:ext cx="2741076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 smtClean="0"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00"/>
                </a:solidFill>
              </a:rPr>
              <a:t>六</a:t>
            </a:r>
            <a:endParaRPr lang="en-US" b="1" dirty="0"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664181" y="3505741"/>
            <a:ext cx="2839124" cy="13255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八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664181" y="3505741"/>
            <a:ext cx="2839125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chéng</a:t>
            </a:r>
            <a:r>
              <a:rPr lang="en-US" altLang="zh-CN" b="1" dirty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US" altLang="zh-CN" b="1" dirty="0" err="1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sè</a:t>
            </a:r>
            <a:r>
              <a:rPr lang="zh-CN" altLang="en-US" b="1" dirty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 </a:t>
            </a:r>
            <a:endParaRPr lang="en-US" altLang="zh-CN" b="1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49379" y="3477706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solidFill>
                  <a:srgbClr val="7030A0"/>
                </a:solidFill>
              </a:rPr>
              <a:t>zǐ</a:t>
            </a:r>
            <a:r>
              <a:rPr lang="en-US" altLang="zh-CN" b="1" dirty="0">
                <a:solidFill>
                  <a:srgbClr val="7030A0"/>
                </a:solidFill>
              </a:rPr>
              <a:t> </a:t>
            </a:r>
            <a:r>
              <a:rPr lang="en-US" altLang="zh-CN" b="1" dirty="0" err="1">
                <a:solidFill>
                  <a:srgbClr val="7030A0"/>
                </a:solidFill>
              </a:rPr>
              <a:t>sè</a:t>
            </a:r>
            <a:r>
              <a:rPr lang="en-US" altLang="zh-CN" b="1" dirty="0">
                <a:solidFill>
                  <a:srgbClr val="7030A0"/>
                </a:solidFill>
              </a:rPr>
              <a:t> 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64181" y="980813"/>
            <a:ext cx="2741076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huáng</a:t>
            </a:r>
            <a:r>
              <a:rPr lang="en-US" altLang="zh-CN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altLang="zh-CN" b="1" dirty="0" err="1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sè</a:t>
            </a:r>
            <a:r>
              <a:rPr lang="zh-CN" altLang="en-US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endParaRPr lang="en-US" altLang="zh-CN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51331" y="985709"/>
            <a:ext cx="2839124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 err="1">
                <a:solidFill>
                  <a:srgbClr val="FF66FF"/>
                </a:solidFill>
              </a:rPr>
              <a:t>fěn</a:t>
            </a:r>
            <a:r>
              <a:rPr lang="en-US" altLang="zh-CN" b="1" dirty="0">
                <a:solidFill>
                  <a:srgbClr val="FF66FF"/>
                </a:solidFill>
              </a:rPr>
              <a:t> </a:t>
            </a:r>
            <a:r>
              <a:rPr lang="en-US" altLang="zh-CN" b="1" dirty="0" err="1">
                <a:solidFill>
                  <a:srgbClr val="FF66FF"/>
                </a:solidFill>
              </a:rPr>
              <a:t>sè</a:t>
            </a:r>
            <a:r>
              <a:rPr lang="zh-CN" altLang="en-US" b="1" dirty="0">
                <a:solidFill>
                  <a:srgbClr val="FF66FF"/>
                </a:solidFill>
              </a:rPr>
              <a:t> </a:t>
            </a:r>
            <a:endParaRPr lang="en-US" altLang="zh-CN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70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1" y="738162"/>
            <a:ext cx="2795450" cy="2096588"/>
          </a:xfrm>
          <a:prstGeom prst="rect">
            <a:avLst/>
          </a:prstGeom>
        </p:spPr>
      </p:pic>
      <p:pic>
        <p:nvPicPr>
          <p:cNvPr id="3" name="Picture 2" descr="Image result for lem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05" y="642871"/>
            <a:ext cx="3174272" cy="221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870" y="3963683"/>
            <a:ext cx="3422802" cy="19407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0231"/>
          <a:stretch/>
        </p:blipFill>
        <p:spPr>
          <a:xfrm rot="19282712">
            <a:off x="7309483" y="3534464"/>
            <a:ext cx="2388875" cy="2467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0592" y="214942"/>
            <a:ext cx="7393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 </a:t>
            </a:r>
            <a:r>
              <a:rPr 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de </a:t>
            </a:r>
            <a:r>
              <a:rPr lang="zh-CN" alt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(adjective) + de + (noun)</a:t>
            </a:r>
            <a:r>
              <a:rPr lang="en-US" sz="28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GB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57533" y="2861687"/>
            <a:ext cx="4365015" cy="61285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huáng</a:t>
            </a:r>
            <a:r>
              <a:rPr lang="en-US" altLang="zh-CN" sz="40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altLang="zh-CN" sz="4000" b="1" dirty="0" err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sè</a:t>
            </a:r>
            <a:r>
              <a:rPr lang="en-US" altLang="zh-CN" sz="4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de </a:t>
            </a:r>
            <a:r>
              <a:rPr lang="en-US" altLang="zh-CN" sz="4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</a:rPr>
              <a:t>lemon</a:t>
            </a:r>
            <a:r>
              <a:rPr lang="zh-CN" altLang="en-US" sz="4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</a:rPr>
              <a:t> </a:t>
            </a:r>
            <a:endParaRPr lang="en-US" altLang="zh-CN" sz="4000" b="1" dirty="0">
              <a:ln>
                <a:solidFill>
                  <a:schemeClr val="bg1">
                    <a:lumMod val="65000"/>
                  </a:schemeClr>
                </a:solidFill>
              </a:ln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58170" y="2851072"/>
            <a:ext cx="4491499" cy="63408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chéng</a:t>
            </a:r>
            <a:r>
              <a:rPr lang="en-US" altLang="zh-CN" sz="4000" b="1" dirty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US" altLang="zh-CN" sz="4000" b="1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sè</a:t>
            </a:r>
            <a:r>
              <a:rPr lang="en-US" altLang="zh-CN" sz="4000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de </a:t>
            </a:r>
            <a:r>
              <a:rPr lang="en-US" altLang="zh-CN" sz="4000" b="1" dirty="0" smtClean="0">
                <a:ln>
                  <a:solidFill>
                    <a:schemeClr val="bg1"/>
                  </a:solidFill>
                </a:ln>
              </a:rPr>
              <a:t>orange</a:t>
            </a:r>
            <a:r>
              <a:rPr lang="zh-CN" altLang="en-US" sz="4000" b="1" dirty="0" smtClean="0">
                <a:ln>
                  <a:solidFill>
                    <a:srgbClr val="FF9900"/>
                  </a:solidFill>
                </a:ln>
              </a:rPr>
              <a:t> </a:t>
            </a:r>
            <a:r>
              <a:rPr lang="zh-CN" altLang="en-US" sz="4000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endParaRPr lang="en-US" altLang="zh-CN" sz="4000" b="1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57532" y="5906741"/>
            <a:ext cx="4365015" cy="57054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>
                <a:solidFill>
                  <a:srgbClr val="7030A0"/>
                </a:solidFill>
              </a:rPr>
              <a:t>zǐ</a:t>
            </a:r>
            <a:r>
              <a:rPr lang="en-US" altLang="zh-CN" sz="4000" b="1" dirty="0">
                <a:solidFill>
                  <a:srgbClr val="7030A0"/>
                </a:solidFill>
              </a:rPr>
              <a:t> </a:t>
            </a:r>
            <a:r>
              <a:rPr lang="en-US" altLang="zh-CN" sz="4000" b="1" dirty="0" err="1" smtClean="0">
                <a:solidFill>
                  <a:srgbClr val="7030A0"/>
                </a:solidFill>
              </a:rPr>
              <a:t>sè</a:t>
            </a:r>
            <a:r>
              <a:rPr lang="en-US" altLang="zh-CN" sz="4000" b="1" dirty="0" smtClean="0">
                <a:solidFill>
                  <a:srgbClr val="7030A0"/>
                </a:solidFill>
              </a:rPr>
              <a:t> de </a:t>
            </a:r>
            <a:r>
              <a:rPr lang="en-US" altLang="zh-CN" sz="4000" b="1" dirty="0" smtClean="0"/>
              <a:t>grape</a:t>
            </a:r>
            <a:r>
              <a:rPr lang="en-US" altLang="zh-CN" sz="4000" b="1" dirty="0" smtClean="0">
                <a:solidFill>
                  <a:srgbClr val="7030A0"/>
                </a:solidFill>
              </a:rPr>
              <a:t>  </a:t>
            </a:r>
            <a:endParaRPr lang="en-US" altLang="zh-CN" sz="4000" b="1" dirty="0">
              <a:solidFill>
                <a:srgbClr val="7030A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58169" y="5919804"/>
            <a:ext cx="4584001" cy="60013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 err="1">
                <a:solidFill>
                  <a:srgbClr val="FF66FF"/>
                </a:solidFill>
              </a:rPr>
              <a:t>fěn</a:t>
            </a:r>
            <a:r>
              <a:rPr lang="en-US" altLang="zh-CN" sz="4000" b="1" dirty="0">
                <a:solidFill>
                  <a:srgbClr val="FF66FF"/>
                </a:solidFill>
              </a:rPr>
              <a:t> </a:t>
            </a:r>
            <a:r>
              <a:rPr lang="en-US" altLang="zh-CN" sz="4000" b="1" dirty="0" err="1" smtClean="0">
                <a:solidFill>
                  <a:srgbClr val="FF66FF"/>
                </a:solidFill>
              </a:rPr>
              <a:t>sè</a:t>
            </a:r>
            <a:r>
              <a:rPr lang="en-US" altLang="zh-CN" sz="4000" b="1" dirty="0" smtClean="0">
                <a:solidFill>
                  <a:srgbClr val="FF66FF"/>
                </a:solidFill>
              </a:rPr>
              <a:t> de </a:t>
            </a:r>
            <a:r>
              <a:rPr lang="en-US" altLang="zh-CN" sz="4000" b="1" dirty="0" smtClean="0"/>
              <a:t>rose</a:t>
            </a:r>
            <a:r>
              <a:rPr lang="zh-CN" altLang="en-US" sz="4000" b="1" dirty="0" smtClean="0">
                <a:solidFill>
                  <a:srgbClr val="FF66FF"/>
                </a:solidFill>
              </a:rPr>
              <a:t> </a:t>
            </a:r>
            <a:endParaRPr lang="en-US" altLang="zh-CN" sz="40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5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886537"/>
              </p:ext>
            </p:extLst>
          </p:nvPr>
        </p:nvGraphicFramePr>
        <p:xfrm>
          <a:off x="1326605" y="1267094"/>
          <a:ext cx="9789886" cy="50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2411">
                  <a:extLst>
                    <a:ext uri="{9D8B030D-6E8A-4147-A177-3AD203B41FA5}">
                      <a16:colId xmlns:a16="http://schemas.microsoft.com/office/drawing/2014/main" val="2387132964"/>
                    </a:ext>
                  </a:extLst>
                </a:gridCol>
                <a:gridCol w="6557475">
                  <a:extLst>
                    <a:ext uri="{9D8B030D-6E8A-4147-A177-3AD203B41FA5}">
                      <a16:colId xmlns:a16="http://schemas.microsoft.com/office/drawing/2014/main" val="1671974693"/>
                    </a:ext>
                  </a:extLst>
                </a:gridCol>
              </a:tblGrid>
              <a:tr h="1260000">
                <a:tc>
                  <a:txBody>
                    <a:bodyPr/>
                    <a:lstStyle/>
                    <a:p>
                      <a:r>
                        <a:rPr lang="en-US" altLang="zh-CN" sz="2800" dirty="0" err="1" smtClean="0">
                          <a:solidFill>
                            <a:srgbClr val="FF0000"/>
                          </a:solidFill>
                        </a:rPr>
                        <a:t>hóng</a:t>
                      </a:r>
                      <a:r>
                        <a:rPr lang="en-US" altLang="zh-CN" sz="2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2800" dirty="0" err="1" smtClean="0">
                          <a:solidFill>
                            <a:srgbClr val="FF0000"/>
                          </a:solidFill>
                        </a:rPr>
                        <a:t>sè</a:t>
                      </a:r>
                      <a:r>
                        <a:rPr lang="en-US" altLang="zh-CN" sz="2800" dirty="0" smtClean="0">
                          <a:solidFill>
                            <a:srgbClr val="FF0000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</a:t>
                      </a:r>
                      <a:r>
                        <a:rPr lang="en-US" altLang="zh-CN" sz="2000" dirty="0" smtClean="0"/>
                        <a:t>pple,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904815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solidFill>
                            <a:srgbClr val="00B050"/>
                          </a:solidFill>
                        </a:rPr>
                        <a:t>lǜ</a:t>
                      </a:r>
                      <a:r>
                        <a:rPr lang="en-US" altLang="zh-CN" sz="2800" b="1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solidFill>
                            <a:srgbClr val="00B050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solidFill>
                            <a:srgbClr val="00B050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Tree,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85639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solidFill>
                            <a:srgbClr val="0070C0"/>
                          </a:solidFill>
                        </a:rPr>
                        <a:t>lán</a:t>
                      </a:r>
                      <a:r>
                        <a:rPr lang="en-US" altLang="zh-CN" sz="28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solidFill>
                            <a:srgbClr val="0070C0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solidFill>
                            <a:srgbClr val="0070C0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</a:t>
                      </a:r>
                      <a:r>
                        <a:rPr lang="en-US" altLang="zh-CN" sz="2000" dirty="0" smtClean="0"/>
                        <a:t>ky,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770996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ln w="3175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bái</a:t>
                      </a:r>
                      <a:r>
                        <a:rPr lang="en-US" altLang="zh-CN" sz="2800" b="1" dirty="0" smtClean="0">
                          <a:ln w="3175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ln w="3175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ln w="3175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</a:t>
                      </a:r>
                      <a:r>
                        <a:rPr lang="en-US" altLang="zh-CN" sz="2000" dirty="0" smtClean="0"/>
                        <a:t>loud,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76189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53988" y="352696"/>
            <a:ext cx="339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Colorful world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5781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765921"/>
              </p:ext>
            </p:extLst>
          </p:nvPr>
        </p:nvGraphicFramePr>
        <p:xfrm>
          <a:off x="1091472" y="1175656"/>
          <a:ext cx="9789887" cy="50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9454">
                  <a:extLst>
                    <a:ext uri="{9D8B030D-6E8A-4147-A177-3AD203B41FA5}">
                      <a16:colId xmlns:a16="http://schemas.microsoft.com/office/drawing/2014/main" val="2387132964"/>
                    </a:ext>
                  </a:extLst>
                </a:gridCol>
                <a:gridCol w="6740433">
                  <a:extLst>
                    <a:ext uri="{9D8B030D-6E8A-4147-A177-3AD203B41FA5}">
                      <a16:colId xmlns:a16="http://schemas.microsoft.com/office/drawing/2014/main" val="1671974693"/>
                    </a:ext>
                  </a:extLst>
                </a:gridCol>
              </a:tblGrid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rgbClr val="FFFF00"/>
                          </a:solidFill>
                        </a:rPr>
                        <a:t>huáng</a:t>
                      </a:r>
                      <a:r>
                        <a:rPr lang="en-US" altLang="zh-CN" sz="2800" b="1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rgbClr val="FFFF00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</a:ln>
                          <a:solidFill>
                            <a:srgbClr val="FFFF00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Lemon,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904815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ln>
                            <a:solidFill>
                              <a:srgbClr val="FF9900"/>
                            </a:solidFill>
                          </a:ln>
                          <a:solidFill>
                            <a:srgbClr val="FF9900"/>
                          </a:solidFill>
                        </a:rPr>
                        <a:t>chéng</a:t>
                      </a:r>
                      <a:r>
                        <a:rPr lang="en-US" altLang="zh-CN" sz="2800" b="1" dirty="0" smtClean="0">
                          <a:ln>
                            <a:solidFill>
                              <a:srgbClr val="FF9900"/>
                            </a:solidFill>
                          </a:ln>
                          <a:solidFill>
                            <a:srgbClr val="FF9900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ln>
                            <a:solidFill>
                              <a:srgbClr val="FF9900"/>
                            </a:solidFill>
                          </a:ln>
                          <a:solidFill>
                            <a:srgbClr val="FF9900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ln>
                            <a:solidFill>
                              <a:srgbClr val="FF9900"/>
                            </a:solidFill>
                          </a:ln>
                          <a:solidFill>
                            <a:srgbClr val="FF9900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Orange,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85639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solidFill>
                            <a:srgbClr val="7030A0"/>
                          </a:solidFill>
                        </a:rPr>
                        <a:t>zǐ</a:t>
                      </a:r>
                      <a:r>
                        <a:rPr lang="en-US" altLang="zh-CN" sz="2800" b="1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solidFill>
                            <a:srgbClr val="7030A0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solidFill>
                            <a:srgbClr val="7030A0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Grape,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770996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altLang="zh-CN" sz="2800" b="1" dirty="0" err="1" smtClean="0">
                          <a:solidFill>
                            <a:srgbClr val="FF66FF"/>
                          </a:solidFill>
                        </a:rPr>
                        <a:t>fěn</a:t>
                      </a:r>
                      <a:r>
                        <a:rPr lang="en-US" altLang="zh-CN" sz="2800" b="1" dirty="0" smtClean="0">
                          <a:solidFill>
                            <a:srgbClr val="FF66FF"/>
                          </a:solidFill>
                        </a:rPr>
                        <a:t> </a:t>
                      </a:r>
                      <a:r>
                        <a:rPr lang="en-US" altLang="zh-CN" sz="2800" b="1" dirty="0" err="1" smtClean="0">
                          <a:solidFill>
                            <a:srgbClr val="FF66FF"/>
                          </a:solidFill>
                        </a:rPr>
                        <a:t>sè</a:t>
                      </a:r>
                      <a:r>
                        <a:rPr lang="en-US" altLang="zh-CN" sz="2800" b="1" dirty="0" smtClean="0">
                          <a:solidFill>
                            <a:srgbClr val="FF66FF"/>
                          </a:solidFill>
                        </a:rPr>
                        <a:t> de 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Rose,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76189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88243" y="352696"/>
            <a:ext cx="339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Colorful world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7675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212"/>
            <a:ext cx="5098324" cy="1325563"/>
          </a:xfrm>
        </p:spPr>
        <p:txBody>
          <a:bodyPr>
            <a:noAutofit/>
          </a:bodyPr>
          <a:lstStyle/>
          <a:p>
            <a:pPr algn="ctr"/>
            <a:r>
              <a:rPr lang="en-US" altLang="zh-CN" sz="5400" b="1" dirty="0" err="1" smtClean="0">
                <a:solidFill>
                  <a:srgbClr val="FF0000"/>
                </a:solidFill>
              </a:rPr>
              <a:t>hóng</a:t>
            </a:r>
            <a:r>
              <a:rPr lang="en-US" altLang="zh-CN" sz="54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5400" b="1" dirty="0" err="1" smtClean="0">
                <a:solidFill>
                  <a:srgbClr val="FF0000"/>
                </a:solidFill>
              </a:rPr>
              <a:t>sè</a:t>
            </a:r>
            <a:r>
              <a:rPr lang="zh-CN" altLang="en-US" sz="5400" b="1" dirty="0" smtClean="0">
                <a:solidFill>
                  <a:srgbClr val="FF0000"/>
                </a:solidFill>
              </a:rPr>
              <a:t>    红 色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601640" y="2014642"/>
            <a:ext cx="53775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6000" b="1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chéng</a:t>
            </a:r>
            <a:r>
              <a:rPr lang="en-US" altLang="zh-CN" sz="6000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US" altLang="zh-CN" sz="6000" b="1" dirty="0" err="1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sè</a:t>
            </a:r>
            <a:r>
              <a:rPr lang="zh-CN" altLang="en-US" sz="6000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  橙 色</a:t>
            </a:r>
            <a:endParaRPr lang="en-US" sz="6000" b="1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36219" y="4554150"/>
            <a:ext cx="50602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6000" b="1" dirty="0" err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huáng</a:t>
            </a:r>
            <a:r>
              <a:rPr lang="en-US" altLang="zh-CN" sz="6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altLang="zh-CN" sz="6000" b="1" dirty="0" err="1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sè</a:t>
            </a:r>
            <a:r>
              <a:rPr lang="zh-CN" altLang="en-US" sz="60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FFFF00"/>
                </a:solidFill>
              </a:rPr>
              <a:t>  黄色</a:t>
            </a:r>
            <a:endParaRPr lang="en-US" sz="6000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301048" y="415933"/>
            <a:ext cx="39787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5400" b="1" dirty="0" err="1" smtClean="0">
                <a:solidFill>
                  <a:srgbClr val="00B050"/>
                </a:solidFill>
              </a:rPr>
              <a:t>lǜ</a:t>
            </a:r>
            <a:r>
              <a:rPr lang="en-US" altLang="zh-CN" sz="5400" b="1" dirty="0" smtClean="0">
                <a:solidFill>
                  <a:srgbClr val="00B050"/>
                </a:solidFill>
              </a:rPr>
              <a:t> </a:t>
            </a:r>
            <a:r>
              <a:rPr lang="en-US" altLang="zh-CN" sz="5400" b="1" dirty="0" err="1" smtClean="0">
                <a:solidFill>
                  <a:srgbClr val="00B050"/>
                </a:solidFill>
              </a:rPr>
              <a:t>sè</a:t>
            </a:r>
            <a:r>
              <a:rPr lang="zh-CN" altLang="en-US" sz="5400" b="1" dirty="0" smtClean="0">
                <a:solidFill>
                  <a:srgbClr val="00B050"/>
                </a:solidFill>
              </a:rPr>
              <a:t>  绿 色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468982" y="3478836"/>
            <a:ext cx="39939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5400" b="1" dirty="0" err="1" smtClean="0">
                <a:solidFill>
                  <a:srgbClr val="00B0F0"/>
                </a:solidFill>
              </a:rPr>
              <a:t>lán</a:t>
            </a:r>
            <a:r>
              <a:rPr lang="en-US" altLang="zh-CN" sz="5400" b="1" dirty="0" smtClean="0">
                <a:solidFill>
                  <a:srgbClr val="00B0F0"/>
                </a:solidFill>
              </a:rPr>
              <a:t> </a:t>
            </a:r>
            <a:r>
              <a:rPr lang="en-US" altLang="zh-CN" sz="5400" b="1" dirty="0" err="1" smtClean="0">
                <a:solidFill>
                  <a:srgbClr val="00B0F0"/>
                </a:solidFill>
              </a:rPr>
              <a:t>sè</a:t>
            </a:r>
            <a:r>
              <a:rPr lang="zh-CN" altLang="en-US" sz="5400" b="1" dirty="0" smtClean="0">
                <a:solidFill>
                  <a:srgbClr val="00B0F0"/>
                </a:solidFill>
              </a:rPr>
              <a:t>  蓝 色</a:t>
            </a:r>
            <a:endParaRPr lang="en-US" sz="5400" b="1" dirty="0">
              <a:solidFill>
                <a:srgbClr val="00B0F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74570" y="1179717"/>
            <a:ext cx="48060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5400" b="1" dirty="0" err="1" smtClean="0">
                <a:solidFill>
                  <a:srgbClr val="7030A0"/>
                </a:solidFill>
              </a:rPr>
              <a:t>zǐ</a:t>
            </a:r>
            <a:r>
              <a:rPr lang="en-US" altLang="zh-CN" sz="5400" b="1" dirty="0" smtClean="0">
                <a:solidFill>
                  <a:srgbClr val="7030A0"/>
                </a:solidFill>
              </a:rPr>
              <a:t> </a:t>
            </a:r>
            <a:r>
              <a:rPr lang="en-US" altLang="zh-CN" sz="5400" b="1" dirty="0" err="1" smtClean="0">
                <a:solidFill>
                  <a:srgbClr val="7030A0"/>
                </a:solidFill>
              </a:rPr>
              <a:t>sè</a:t>
            </a:r>
            <a:r>
              <a:rPr lang="zh-CN" altLang="en-US" sz="5400" b="1" dirty="0" smtClean="0">
                <a:solidFill>
                  <a:srgbClr val="7030A0"/>
                </a:solidFill>
              </a:rPr>
              <a:t> 紫 色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22068" y="2676887"/>
            <a:ext cx="52469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5400" b="1" dirty="0" err="1" smtClean="0">
                <a:solidFill>
                  <a:srgbClr val="FF66FF"/>
                </a:solidFill>
              </a:rPr>
              <a:t>fěn</a:t>
            </a:r>
            <a:r>
              <a:rPr lang="en-US" altLang="zh-CN" sz="5400" b="1" dirty="0" smtClean="0">
                <a:solidFill>
                  <a:srgbClr val="FF66FF"/>
                </a:solidFill>
              </a:rPr>
              <a:t> </a:t>
            </a:r>
            <a:r>
              <a:rPr lang="en-US" altLang="zh-CN" sz="5400" b="1" dirty="0" err="1" smtClean="0">
                <a:solidFill>
                  <a:srgbClr val="FF66FF"/>
                </a:solidFill>
              </a:rPr>
              <a:t>sè</a:t>
            </a:r>
            <a:r>
              <a:rPr lang="zh-CN" altLang="en-US" sz="5400" b="1" dirty="0" smtClean="0">
                <a:solidFill>
                  <a:srgbClr val="FF66FF"/>
                </a:solidFill>
              </a:rPr>
              <a:t>  粉 色</a:t>
            </a:r>
            <a:endParaRPr lang="en-US" sz="5400" b="1" dirty="0">
              <a:solidFill>
                <a:srgbClr val="FF66F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834344" y="5216931"/>
            <a:ext cx="52632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800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bái</a:t>
            </a:r>
            <a:r>
              <a:rPr lang="en-US" altLang="zh-CN" sz="4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altLang="zh-CN" sz="4800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sè</a:t>
            </a:r>
            <a:r>
              <a:rPr lang="zh-CN" altLang="en-US" sz="48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白色</a:t>
            </a:r>
            <a:endParaRPr lang="en-US" sz="48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25"/>
          <a:stretch/>
        </p:blipFill>
        <p:spPr>
          <a:xfrm rot="1636446">
            <a:off x="9562627" y="4355823"/>
            <a:ext cx="2886890" cy="188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117" y="2144425"/>
            <a:ext cx="2588554" cy="3071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205" y="36567"/>
            <a:ext cx="2770716" cy="20780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02" y="36567"/>
            <a:ext cx="2762023" cy="2762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071" y="3345211"/>
            <a:ext cx="2498675" cy="2171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071" y="-6972"/>
            <a:ext cx="3292929" cy="26343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1068" y="4800883"/>
            <a:ext cx="3238595" cy="18362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282712">
            <a:off x="6046670" y="1630227"/>
            <a:ext cx="2836523" cy="23367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/>
          <a:srcRect r="36373"/>
          <a:stretch/>
        </p:blipFill>
        <p:spPr>
          <a:xfrm>
            <a:off x="0" y="3752735"/>
            <a:ext cx="3512514" cy="31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6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272</Words>
  <Application>Microsoft Office PowerPoint</Application>
  <PresentationFormat>Widescreen</PresentationFormat>
  <Paragraphs>95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DengXian</vt:lpstr>
      <vt:lpstr>DengXian Light</vt:lpstr>
      <vt:lpstr>Microsoft YaHei</vt:lpstr>
      <vt:lpstr>Arial</vt:lpstr>
      <vt:lpstr>Calibri</vt:lpstr>
      <vt:lpstr>Calibri Light</vt:lpstr>
      <vt:lpstr>Office Theme</vt:lpstr>
      <vt:lpstr>yán sè 颜  色</vt:lpstr>
      <vt:lpstr>hóng sè    红 色</vt:lpstr>
      <vt:lpstr>lán sè  蓝 色</vt:lpstr>
      <vt:lpstr>PowerPoint Presentation</vt:lpstr>
      <vt:lpstr>PowerPoint Presentation</vt:lpstr>
      <vt:lpstr>PowerPoint Presentation</vt:lpstr>
      <vt:lpstr>PowerPoint Presentation</vt:lpstr>
      <vt:lpstr>chéng sè  橙 色</vt:lpstr>
      <vt:lpstr>zǐ sè   紫 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hóng sè    红 色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TQS</cp:lastModifiedBy>
  <cp:revision>18</cp:revision>
  <cp:lastPrinted>2019-04-23T08:54:40Z</cp:lastPrinted>
  <dcterms:created xsi:type="dcterms:W3CDTF">2019-01-15T19:20:45Z</dcterms:created>
  <dcterms:modified xsi:type="dcterms:W3CDTF">2019-04-23T13:32:53Z</dcterms:modified>
</cp:coreProperties>
</file>