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58" r:id="rId4"/>
    <p:sldId id="272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9" r:id="rId15"/>
    <p:sldId id="268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483238-80DC-4D40-8C18-72B0E9D1E5BC}">
          <p14:sldIdLst>
            <p14:sldId id="257"/>
            <p14:sldId id="271"/>
            <p14:sldId id="258"/>
            <p14:sldId id="272"/>
            <p14:sldId id="273"/>
            <p14:sldId id="259"/>
            <p14:sldId id="260"/>
            <p14:sldId id="261"/>
            <p14:sldId id="262"/>
            <p14:sldId id="263"/>
            <p14:sldId id="264"/>
            <p14:sldId id="266"/>
            <p14:sldId id="267"/>
            <p14:sldId id="269"/>
            <p14:sldId id="268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81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234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39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95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686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466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03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07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31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5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49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90147-A41E-4016-A6EF-63413AF59BF5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1BEBB-2093-444C-B46A-FE7709B68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65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几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81945" cy="4351338"/>
          </a:xfrm>
        </p:spPr>
        <p:txBody>
          <a:bodyPr/>
          <a:lstStyle/>
          <a:p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CN" altLang="en-US" sz="4400" dirty="0">
                <a:latin typeface="KaiTi" panose="02010609060101010101" pitchFamily="49" charset="-122"/>
                <a:ea typeface="KaiTi" panose="02010609060101010101" pitchFamily="49" charset="-122"/>
              </a:rPr>
              <a:t>今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zh-CN" altLang="en-US" sz="4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几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岁？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你家有</a:t>
            </a:r>
            <a:r>
              <a:rPr lang="zh-CN" altLang="en-US" sz="4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几</a:t>
            </a:r>
            <a:r>
              <a:rPr lang="zh-CN" altLang="en-US" sz="4400" dirty="0" smtClean="0">
                <a:solidFill>
                  <a:schemeClr val="accent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口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r>
              <a:rPr lang="en-US" altLang="zh-CN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</a:p>
          <a:p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你想喝</a:t>
            </a:r>
            <a:r>
              <a:rPr lang="zh-CN" altLang="en-US" sz="4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几</a:t>
            </a:r>
            <a:r>
              <a:rPr lang="zh-CN" altLang="en-US" sz="4400" dirty="0" smtClean="0">
                <a:solidFill>
                  <a:schemeClr val="accent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杯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水？</a:t>
            </a:r>
            <a:endParaRPr lang="en-US" altLang="zh-CN" sz="4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377048" y="2003755"/>
            <a:ext cx="428699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我今年</a:t>
            </a:r>
            <a:r>
              <a:rPr lang="zh-CN" altLang="en-US" sz="4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二十三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岁。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4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我家有</a:t>
            </a:r>
            <a:r>
              <a:rPr lang="zh-CN" altLang="en-US" sz="4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五</a:t>
            </a:r>
            <a:r>
              <a:rPr lang="zh-CN" altLang="en-US" sz="4400" dirty="0" smtClean="0">
                <a:solidFill>
                  <a:schemeClr val="accent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口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人。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4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我想喝</a:t>
            </a:r>
            <a:r>
              <a:rPr lang="zh-CN" altLang="en-US" sz="4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两</a:t>
            </a:r>
            <a:r>
              <a:rPr lang="zh-CN" altLang="en-US" sz="4400" dirty="0" smtClean="0">
                <a:solidFill>
                  <a:schemeClr val="accent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杯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水。</a:t>
            </a:r>
            <a:endParaRPr lang="en-GB" sz="4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78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8912" y="1849376"/>
            <a:ext cx="4553197" cy="3090759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     country </a:t>
            </a:r>
          </a:p>
          <a:p>
            <a:pPr marL="0" indent="0">
              <a:buNone/>
            </a:pPr>
            <a:r>
              <a:rPr lang="zh-CN" altLang="en-US" sz="115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国家</a:t>
            </a:r>
            <a:endParaRPr lang="en-US" altLang="zh-CN" sz="115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dirty="0" smtClean="0"/>
              <a:t>          </a:t>
            </a:r>
            <a:r>
              <a:rPr lang="en-US" altLang="zh-CN" dirty="0" smtClean="0"/>
              <a:t>(</a:t>
            </a:r>
            <a:r>
              <a:rPr lang="en-GB" dirty="0" err="1" smtClean="0"/>
              <a:t>guó</a:t>
            </a:r>
            <a:r>
              <a:rPr lang="en-GB" dirty="0" smtClean="0"/>
              <a:t> </a:t>
            </a:r>
            <a:r>
              <a:rPr lang="en-GB" dirty="0" err="1" smtClean="0"/>
              <a:t>jiā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409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7065" y="1484416"/>
            <a:ext cx="4655127" cy="5001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    </a:t>
            </a:r>
            <a:r>
              <a:rPr lang="en-GB" dirty="0" err="1" smtClean="0"/>
              <a:t>zhōng</a:t>
            </a:r>
            <a:r>
              <a:rPr lang="zh-CN" altLang="en-US" dirty="0" smtClean="0"/>
              <a:t>        </a:t>
            </a:r>
            <a:r>
              <a:rPr lang="en-GB" dirty="0" err="1" smtClean="0"/>
              <a:t>guó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115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中国 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18" y="1484416"/>
            <a:ext cx="5290457" cy="35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0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42" y="11487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北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京</a:t>
            </a:r>
            <a:endParaRPr lang="en-US" altLang="zh-CN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GB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709" y="1327268"/>
            <a:ext cx="5524500" cy="3143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2" y="1877022"/>
            <a:ext cx="5939408" cy="4154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806" y="1148731"/>
            <a:ext cx="5238750" cy="331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825" y="3324400"/>
            <a:ext cx="4680352" cy="31226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512" y="2298134"/>
            <a:ext cx="6092042" cy="413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9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701" y="856352"/>
            <a:ext cx="10515600" cy="542881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上海 </a:t>
            </a:r>
            <a:endParaRPr lang="en-US" altLang="zh-CN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50" y="532905"/>
            <a:ext cx="6515595" cy="36650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795" y="3541970"/>
            <a:ext cx="523875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334" y="1318161"/>
            <a:ext cx="4038599" cy="452629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</a:t>
            </a:r>
            <a:r>
              <a:rPr lang="en-GB" dirty="0" err="1" smtClean="0"/>
              <a:t>yīng</a:t>
            </a:r>
            <a:r>
              <a:rPr lang="en-GB" dirty="0" smtClean="0"/>
              <a:t> </a:t>
            </a:r>
            <a:r>
              <a:rPr lang="zh-CN" altLang="en-US" dirty="0" smtClean="0"/>
              <a:t>          </a:t>
            </a:r>
            <a:r>
              <a:rPr lang="en-GB" dirty="0" err="1" smtClean="0"/>
              <a:t>guó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115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英</a:t>
            </a: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国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84" y="1223159"/>
            <a:ext cx="6001451" cy="39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71" y="1888177"/>
            <a:ext cx="3610100" cy="288422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</a:t>
            </a:r>
            <a:r>
              <a:rPr lang="en-GB" dirty="0" err="1" smtClean="0"/>
              <a:t>měi</a:t>
            </a:r>
            <a:r>
              <a:rPr lang="zh-CN" altLang="en-US" dirty="0" smtClean="0"/>
              <a:t>           </a:t>
            </a:r>
            <a:r>
              <a:rPr lang="en-GB" dirty="0" err="1" smtClean="0"/>
              <a:t>guó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美国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46" y="1995055"/>
            <a:ext cx="5081300" cy="267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8311" y="1936713"/>
            <a:ext cx="3075709" cy="27777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dirty="0" smtClean="0"/>
              <a:t>       </a:t>
            </a:r>
            <a:r>
              <a:rPr lang="en-GB" dirty="0" err="1" smtClean="0"/>
              <a:t>fǎ</a:t>
            </a:r>
            <a:r>
              <a:rPr lang="zh-CN" altLang="en-US" dirty="0" smtClean="0"/>
              <a:t>            </a:t>
            </a:r>
            <a:r>
              <a:rPr lang="en-GB" dirty="0" err="1" smtClean="0"/>
              <a:t>guó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法国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22" y="1820790"/>
            <a:ext cx="4839335" cy="322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1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2067" y="2015631"/>
            <a:ext cx="3503221" cy="247324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</a:t>
            </a:r>
            <a:r>
              <a:rPr lang="en-GB" dirty="0" err="1" smtClean="0"/>
              <a:t>dé</a:t>
            </a:r>
            <a:r>
              <a:rPr lang="zh-CN" altLang="en-US" dirty="0" smtClean="0"/>
              <a:t>             </a:t>
            </a:r>
            <a:r>
              <a:rPr lang="en-GB" dirty="0" err="1" smtClean="0"/>
              <a:t>guó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德国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34" y="1614451"/>
            <a:ext cx="5790210" cy="34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7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5184" y="2125684"/>
            <a:ext cx="4690753" cy="250569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</a:t>
            </a:r>
            <a:r>
              <a:rPr lang="en-GB" dirty="0" err="1" smtClean="0"/>
              <a:t>xī</a:t>
            </a:r>
            <a:r>
              <a:rPr lang="zh-CN" altLang="en-US" dirty="0" smtClean="0"/>
              <a:t>               </a:t>
            </a:r>
            <a:r>
              <a:rPr lang="en-GB" dirty="0" err="1" smtClean="0"/>
              <a:t>bān</a:t>
            </a:r>
            <a:r>
              <a:rPr lang="zh-CN" altLang="en-US" dirty="0" smtClean="0"/>
              <a:t>            </a:t>
            </a:r>
            <a:r>
              <a:rPr lang="en-GB" dirty="0" err="1" smtClean="0"/>
              <a:t>yá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西班牙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33" y="1520040"/>
            <a:ext cx="5940632" cy="396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5822" y="1591294"/>
            <a:ext cx="4834247" cy="42175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</a:t>
            </a:r>
            <a:r>
              <a:rPr lang="en-GB" dirty="0" err="1" smtClean="0"/>
              <a:t>rì</a:t>
            </a:r>
            <a:r>
              <a:rPr lang="zh-CN" altLang="en-US" dirty="0" smtClean="0"/>
              <a:t>             </a:t>
            </a:r>
            <a:r>
              <a:rPr lang="en-GB" dirty="0" err="1" smtClean="0"/>
              <a:t>běn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日本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65" y="1246911"/>
            <a:ext cx="5985164" cy="399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48185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Nationality</a:t>
            </a:r>
            <a:r>
              <a:rPr lang="zh-CN" altLang="en-US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4868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中国</a:t>
            </a:r>
            <a:r>
              <a:rPr lang="zh-CN" altLang="en-US" sz="36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r>
              <a:rPr lang="zh-CN" altLang="en-US" sz="3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36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英</a:t>
            </a:r>
            <a:r>
              <a:rPr lang="zh-CN" altLang="en-US" sz="3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国</a:t>
            </a:r>
            <a:r>
              <a:rPr lang="zh-CN" altLang="en-US" sz="3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endParaRPr lang="en-US" altLang="zh-CN" sz="36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美</a:t>
            </a:r>
            <a:r>
              <a:rPr lang="zh-CN" altLang="en-US" sz="3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国</a:t>
            </a:r>
            <a:r>
              <a:rPr lang="zh-CN" altLang="en-US" sz="3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endParaRPr lang="en-US" altLang="zh-CN" sz="36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法</a:t>
            </a:r>
            <a:r>
              <a:rPr lang="zh-CN" altLang="en-US" sz="3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国</a:t>
            </a:r>
            <a:r>
              <a:rPr lang="zh-CN" altLang="en-US" sz="3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endParaRPr lang="en-US" altLang="zh-CN" sz="36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德国</a:t>
            </a:r>
            <a:r>
              <a:rPr lang="zh-CN" altLang="en-US" sz="3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endParaRPr lang="en-US" altLang="zh-CN" sz="36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西班</a:t>
            </a:r>
            <a:r>
              <a:rPr lang="zh-CN" altLang="en-US" sz="3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牙</a:t>
            </a:r>
            <a:r>
              <a:rPr lang="zh-CN" altLang="en-US" sz="3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endParaRPr lang="en-US" altLang="zh-CN" sz="36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日本</a:t>
            </a:r>
            <a:r>
              <a:rPr lang="zh-CN" altLang="en-US" sz="3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endParaRPr lang="en-GB" sz="36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88281" y="1163782"/>
            <a:ext cx="4453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Still remember how to say people in Chinese?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953496" y="2006930"/>
            <a:ext cx="28500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/rén/</a:t>
            </a:r>
          </a:p>
          <a:p>
            <a:r>
              <a:rPr lang="en-GB" sz="2800"/>
              <a:t/>
            </a:r>
            <a:br>
              <a:rPr lang="en-GB" sz="2800"/>
            </a:br>
            <a:r>
              <a:rPr lang="zh-CN" altLang="en-US" sz="7200"/>
              <a:t>人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74548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Language</a:t>
            </a:r>
            <a:r>
              <a:rPr lang="zh-CN" altLang="en-US" dirty="0" smtClean="0"/>
              <a:t>  语言（</a:t>
            </a:r>
            <a:r>
              <a:rPr lang="en-GB" dirty="0" err="1" smtClean="0"/>
              <a:t>yǔ</a:t>
            </a:r>
            <a:r>
              <a:rPr lang="zh-CN" altLang="en-US" dirty="0" smtClean="0"/>
              <a:t> </a:t>
            </a:r>
            <a:r>
              <a:rPr lang="en-GB" dirty="0" err="1" smtClean="0"/>
              <a:t>yán</a:t>
            </a:r>
            <a:r>
              <a:rPr lang="zh-CN" altLang="en-US" dirty="0" smtClean="0"/>
              <a:t>）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39494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汉语（中文）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400" dirty="0">
                <a:latin typeface="KaiTi" panose="02010609060101010101" pitchFamily="49" charset="-122"/>
                <a:ea typeface="KaiTi" panose="02010609060101010101" pitchFamily="49" charset="-122"/>
              </a:rPr>
              <a:t>英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语（英文）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400" dirty="0">
                <a:latin typeface="KaiTi" panose="02010609060101010101" pitchFamily="49" charset="-122"/>
                <a:ea typeface="KaiTi" panose="02010609060101010101" pitchFamily="49" charset="-122"/>
              </a:rPr>
              <a:t>法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语（法文）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400" dirty="0">
                <a:latin typeface="KaiTi" panose="02010609060101010101" pitchFamily="49" charset="-122"/>
                <a:ea typeface="KaiTi" panose="02010609060101010101" pitchFamily="49" charset="-122"/>
              </a:rPr>
              <a:t>德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语（德文）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400" dirty="0">
                <a:latin typeface="KaiTi" panose="02010609060101010101" pitchFamily="49" charset="-122"/>
                <a:ea typeface="KaiTi" panose="02010609060101010101" pitchFamily="49" charset="-122"/>
              </a:rPr>
              <a:t>西班</a:t>
            </a: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牙语（西班牙文）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日语（日文）</a:t>
            </a:r>
            <a:endParaRPr lang="en-US" altLang="zh-CN" sz="4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4353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979132"/>
              </p:ext>
            </p:extLst>
          </p:nvPr>
        </p:nvGraphicFramePr>
        <p:xfrm>
          <a:off x="1723241" y="831162"/>
          <a:ext cx="8750796" cy="4833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932"/>
                <a:gridCol w="2916932"/>
                <a:gridCol w="2916932"/>
              </a:tblGrid>
              <a:tr h="596227">
                <a:tc>
                  <a:txBody>
                    <a:bodyPr/>
                    <a:lstStyle/>
                    <a:p>
                      <a:r>
                        <a:rPr lang="en-US" dirty="0" smtClean="0"/>
                        <a:t>Country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Nationality</a:t>
                      </a:r>
                      <a:r>
                        <a:rPr lang="en-US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</a:t>
                      </a:r>
                      <a:endParaRPr lang="en-GB" dirty="0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中国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英国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美国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法国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德国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西班牙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日本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8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665943"/>
              </p:ext>
            </p:extLst>
          </p:nvPr>
        </p:nvGraphicFramePr>
        <p:xfrm>
          <a:off x="1723241" y="831162"/>
          <a:ext cx="8750796" cy="4833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932"/>
                <a:gridCol w="2916932"/>
                <a:gridCol w="2916932"/>
              </a:tblGrid>
              <a:tr h="596227">
                <a:tc>
                  <a:txBody>
                    <a:bodyPr/>
                    <a:lstStyle/>
                    <a:p>
                      <a:r>
                        <a:rPr lang="en-US" dirty="0" smtClean="0"/>
                        <a:t>Country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Nationality</a:t>
                      </a:r>
                      <a:r>
                        <a:rPr lang="en-US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</a:t>
                      </a:r>
                      <a:endParaRPr lang="en-GB" dirty="0"/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中国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中国人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汉语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英国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英国人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英语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美国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美国人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英语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法国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法国人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法语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德国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德国人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德语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西班牙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西班牙人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西班牙语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  <a:tr h="605306"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日本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日本人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 smtClean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日语</a:t>
                      </a:r>
                      <a:endParaRPr lang="en-GB" sz="28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5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39" y="1180445"/>
            <a:ext cx="4470071" cy="39734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 smtClean="0"/>
              <a:t>你是</a:t>
            </a:r>
            <a:r>
              <a:rPr lang="zh-CN" altLang="en-US" sz="3600" dirty="0" smtClean="0">
                <a:solidFill>
                  <a:srgbClr val="FF0000"/>
                </a:solidFill>
              </a:rPr>
              <a:t>哪</a:t>
            </a:r>
            <a:r>
              <a:rPr lang="zh-CN" altLang="en-US" sz="3600" dirty="0" smtClean="0"/>
              <a:t>国人？</a:t>
            </a:r>
            <a:endParaRPr lang="en-US" altLang="zh-CN" sz="3600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zh-CN" altLang="en-US" sz="3600" dirty="0" smtClean="0"/>
              <a:t>你会说</a:t>
            </a:r>
            <a:r>
              <a:rPr lang="zh-CN" altLang="en-US" sz="3600" dirty="0" smtClean="0">
                <a:solidFill>
                  <a:srgbClr val="FF0000"/>
                </a:solidFill>
              </a:rPr>
              <a:t>什么</a:t>
            </a:r>
            <a:r>
              <a:rPr lang="zh-CN" altLang="en-US" sz="3600" dirty="0" smtClean="0"/>
              <a:t>语言？</a:t>
            </a:r>
            <a:endParaRPr lang="en-US" altLang="zh-CN" sz="3600" dirty="0" smtClean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r>
              <a:rPr lang="zh-CN" altLang="en-US" sz="3600" dirty="0" smtClean="0"/>
              <a:t>你会说</a:t>
            </a:r>
            <a:r>
              <a:rPr lang="zh-CN" altLang="en-US" sz="3600" dirty="0" smtClean="0">
                <a:solidFill>
                  <a:srgbClr val="FF0000"/>
                </a:solidFill>
              </a:rPr>
              <a:t>几</a:t>
            </a:r>
            <a:r>
              <a:rPr lang="zh-CN" altLang="en-US" sz="3600" dirty="0" smtClean="0"/>
              <a:t>种语言？</a:t>
            </a:r>
            <a:endParaRPr lang="en-US" altLang="zh-CN" sz="3600" dirty="0" smtClean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endParaRPr lang="en-US" altLang="zh-CN" sz="3600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921829" y="1377537"/>
            <a:ext cx="55022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75000"/>
                  </a:schemeClr>
                </a:solidFill>
              </a:rPr>
              <a:t>会 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2800" dirty="0" err="1">
                <a:solidFill>
                  <a:schemeClr val="accent1">
                    <a:lumMod val="75000"/>
                  </a:schemeClr>
                </a:solidFill>
              </a:rPr>
              <a:t>huì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zh-CN" altLang="en-US" sz="2800" dirty="0" smtClean="0">
                <a:solidFill>
                  <a:schemeClr val="accent1">
                    <a:lumMod val="75000"/>
                  </a:schemeClr>
                </a:solidFill>
              </a:rPr>
              <a:t>：</a:t>
            </a:r>
            <a:r>
              <a:rPr lang="en-US" altLang="zh-CN" sz="2800" dirty="0" smtClean="0">
                <a:solidFill>
                  <a:schemeClr val="accent1">
                    <a:lumMod val="75000"/>
                  </a:schemeClr>
                </a:solidFill>
              </a:rPr>
              <a:t>can </a:t>
            </a:r>
          </a:p>
          <a:p>
            <a:endParaRPr lang="en-US" altLang="zh-CN" sz="2800" dirty="0">
              <a:solidFill>
                <a:schemeClr val="accent1">
                  <a:lumMod val="75000"/>
                </a:schemeClr>
              </a:solidFill>
            </a:endParaRPr>
          </a:p>
          <a:p>
            <a:pPr latinLnBrk="1"/>
            <a:r>
              <a:rPr lang="zh-CN" altLang="en-US" sz="2800" dirty="0" smtClean="0">
                <a:solidFill>
                  <a:schemeClr val="accent1">
                    <a:lumMod val="75000"/>
                  </a:schemeClr>
                </a:solidFill>
              </a:rPr>
              <a:t>说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2800" dirty="0" err="1">
                <a:solidFill>
                  <a:schemeClr val="accent1">
                    <a:lumMod val="75000"/>
                  </a:schemeClr>
                </a:solidFill>
              </a:rPr>
              <a:t>shuō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zh-CN" altLang="en-US" sz="2800" dirty="0" smtClean="0">
                <a:solidFill>
                  <a:schemeClr val="accent1">
                    <a:lumMod val="75000"/>
                  </a:schemeClr>
                </a:solidFill>
              </a:rPr>
              <a:t>：</a:t>
            </a:r>
            <a:r>
              <a:rPr lang="en-US" altLang="zh-CN" sz="2800" dirty="0" smtClean="0">
                <a:solidFill>
                  <a:schemeClr val="accent1">
                    <a:lumMod val="75000"/>
                  </a:schemeClr>
                </a:solidFill>
              </a:rPr>
              <a:t>speak, say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latinLnBrk="1"/>
            <a:r>
              <a:rPr lang="zh-CN" altLang="en-US" sz="2800" dirty="0" smtClean="0">
                <a:solidFill>
                  <a:schemeClr val="accent1">
                    <a:lumMod val="75000"/>
                  </a:schemeClr>
                </a:solidFill>
              </a:rPr>
              <a:t>种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2800" dirty="0" err="1">
                <a:solidFill>
                  <a:schemeClr val="accent1">
                    <a:lumMod val="75000"/>
                  </a:schemeClr>
                </a:solidFill>
              </a:rPr>
              <a:t>zhǒng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zh-CN" altLang="en-US" sz="2800" dirty="0" smtClean="0">
                <a:solidFill>
                  <a:schemeClr val="accent1">
                    <a:lumMod val="75000"/>
                  </a:schemeClr>
                </a:solidFill>
              </a:rPr>
              <a:t>：</a:t>
            </a:r>
            <a:r>
              <a:rPr lang="en-US" altLang="zh-CN" sz="2800" dirty="0" smtClean="0">
                <a:solidFill>
                  <a:schemeClr val="accent1">
                    <a:lumMod val="75000"/>
                  </a:schemeClr>
                </a:solidFill>
              </a:rPr>
              <a:t>type; measure word for </a:t>
            </a:r>
          </a:p>
          <a:p>
            <a:pPr latinLnBrk="1"/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800" dirty="0" smtClean="0">
                <a:solidFill>
                  <a:schemeClr val="accent1">
                    <a:lumMod val="75000"/>
                  </a:schemeClr>
                </a:solidFill>
              </a:rPr>
              <a:t>                      languages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6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297</Words>
  <Application>Microsoft Office PowerPoint</Application>
  <PresentationFormat>Widescreen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KaiTi</vt:lpstr>
      <vt:lpstr>宋体</vt:lpstr>
      <vt:lpstr>Arial</vt:lpstr>
      <vt:lpstr>Calibri</vt:lpstr>
      <vt:lpstr>Calibri Light</vt:lpstr>
      <vt:lpstr>Office Theme</vt:lpstr>
      <vt:lpstr>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Nationality </vt:lpstr>
      <vt:lpstr>Language  语言（yǔ yán） 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 R</dc:creator>
  <cp:lastModifiedBy>Chen R</cp:lastModifiedBy>
  <cp:revision>17</cp:revision>
  <dcterms:created xsi:type="dcterms:W3CDTF">2019-04-05T09:38:10Z</dcterms:created>
  <dcterms:modified xsi:type="dcterms:W3CDTF">2019-06-03T14:02:00Z</dcterms:modified>
</cp:coreProperties>
</file>